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68" r:id="rId2"/>
    <p:sldId id="269" r:id="rId3"/>
    <p:sldId id="259" r:id="rId4"/>
    <p:sldId id="271" r:id="rId5"/>
    <p:sldId id="273" r:id="rId6"/>
    <p:sldId id="274" r:id="rId7"/>
    <p:sldId id="272" r:id="rId8"/>
    <p:sldId id="270" r:id="rId9"/>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27"/>
    <p:restoredTop sz="93637"/>
  </p:normalViewPr>
  <p:slideViewPr>
    <p:cSldViewPr>
      <p:cViewPr>
        <p:scale>
          <a:sx n="176" d="100"/>
          <a:sy n="176" d="100"/>
        </p:scale>
        <p:origin x="72" y="-48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tiff>
</file>

<file path=ppt/media/image13.tiff>
</file>

<file path=ppt/media/image14.png>
</file>

<file path=ppt/media/image15.png>
</file>

<file path=ppt/media/image16.png>
</file>

<file path=ppt/media/image17.png>
</file>

<file path=ppt/media/image2.png>
</file>

<file path=ppt/media/image3.png>
</file>

<file path=ppt/media/image4.pn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3897DA-3038-2943-8BC6-34E6C6DE6379}" type="datetimeFigureOut">
              <a:rPr lang="es-ES_tradnl" smtClean="0"/>
              <a:t>6/10/18</a:t>
            </a:fld>
            <a:endParaRPr lang="es-ES_tradnl"/>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53074F-A04A-334B-ACA3-A5B1880CCD8C}" type="slidenum">
              <a:rPr lang="es-ES_tradnl" smtClean="0"/>
              <a:t>‹Nº›</a:t>
            </a:fld>
            <a:endParaRPr lang="es-ES_tradnl"/>
          </a:p>
        </p:txBody>
      </p:sp>
    </p:spTree>
    <p:extLst>
      <p:ext uri="{BB962C8B-B14F-4D97-AF65-F5344CB8AC3E}">
        <p14:creationId xmlns:p14="http://schemas.microsoft.com/office/powerpoint/2010/main" val="1982016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Ref idx="1003">
        <a:schemeClr val="bg1"/>
      </p:bgRef>
    </p:bg>
    <p:spTree>
      <p:nvGrpSpPr>
        <p:cNvPr id="1" name=""/>
        <p:cNvGrpSpPr/>
        <p:nvPr/>
      </p:nvGrpSpPr>
      <p:grpSpPr>
        <a:xfrm>
          <a:off x="0" y="0"/>
          <a:ext cx="0" cy="0"/>
          <a:chOff x="0" y="0"/>
          <a:chExt cx="0" cy="0"/>
        </a:xfrm>
      </p:grpSpPr>
      <p:sp>
        <p:nvSpPr>
          <p:cNvPr id="12" name="11 Rectángulo"/>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12 Rectángulo redondeado"/>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8 Subtítulo"/>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s-ES"/>
              <a:t>Haga clic para modificar el estilo de subtítulo del patrón</a:t>
            </a:r>
            <a:endParaRPr kumimoji="0" lang="en-US"/>
          </a:p>
        </p:txBody>
      </p:sp>
      <p:sp>
        <p:nvSpPr>
          <p:cNvPr id="28" name="27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17" name="16 Marcador de pie de página"/>
          <p:cNvSpPr>
            <a:spLocks noGrp="1"/>
          </p:cNvSpPr>
          <p:nvPr>
            <p:ph type="ftr" sz="quarter" idx="11"/>
          </p:nvPr>
        </p:nvSpPr>
        <p:spPr/>
        <p:txBody>
          <a:bodyPr/>
          <a:lstStyle/>
          <a:p>
            <a:endParaRPr lang="es-ES"/>
          </a:p>
        </p:txBody>
      </p:sp>
      <p:sp>
        <p:nvSpPr>
          <p:cNvPr id="29" name="28 Marcador de número de diapositiva"/>
          <p:cNvSpPr>
            <a:spLocks noGrp="1"/>
          </p:cNvSpPr>
          <p:nvPr>
            <p:ph type="sldNum" sz="quarter" idx="12"/>
          </p:nvPr>
        </p:nvSpPr>
        <p:spPr/>
        <p:txBody>
          <a:bodyPr lIns="0" tIns="0" rIns="0" bIns="0">
            <a:noAutofit/>
          </a:bodyPr>
          <a:lstStyle>
            <a:lvl1pPr>
              <a:defRPr sz="1400">
                <a:solidFill>
                  <a:srgbClr val="FFFFFF"/>
                </a:solidFill>
              </a:defRPr>
            </a:lvl1pPr>
          </a:lstStyle>
          <a:p>
            <a:fld id="{97287F69-1120-4A6A-B09C-9437B6B63836}" type="slidenum">
              <a:rPr lang="es-ES" smtClean="0"/>
              <a:pPr/>
              <a:t>‹Nº›</a:t>
            </a:fld>
            <a:endParaRPr lang="es-ES"/>
          </a:p>
        </p:txBody>
      </p:sp>
      <p:sp>
        <p:nvSpPr>
          <p:cNvPr id="7" name="6 Rectángulo"/>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9 Rectángulo"/>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10 Rectángulo"/>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7 Título"/>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s-ES"/>
              <a:t>Haga clic para modificar el estilo de título del patrón</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a:t>Haga clic para modificar el estilo de título del patrón</a:t>
            </a:r>
            <a:endParaRPr kumimoji="0" lang="en-US"/>
          </a:p>
        </p:txBody>
      </p:sp>
      <p:sp>
        <p:nvSpPr>
          <p:cNvPr id="3" name="2 Marcador de texto vertical"/>
          <p:cNvSpPr>
            <a:spLocks noGrp="1"/>
          </p:cNvSpPr>
          <p:nvPr>
            <p:ph type="body" orient="vert" idx="1"/>
          </p:nvPr>
        </p:nvSpPr>
        <p:spPr/>
        <p:txBody>
          <a:bodyPr vert="eaVert"/>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3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97287F69-1120-4A6A-B09C-9437B6B63836}" type="slidenum">
              <a:rPr lang="es-ES" smtClean="0"/>
              <a:pPr/>
              <a:t>‹Nº›</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41"/>
            <a:ext cx="2011680" cy="5851525"/>
          </a:xfrm>
        </p:spPr>
        <p:txBody>
          <a:bodyPr vert="eaVert"/>
          <a:lstStyle/>
          <a:p>
            <a:r>
              <a:rPr kumimoji="0" lang="es-ES"/>
              <a:t>Haga clic para modificar el estilo de título del patrón</a:t>
            </a:r>
            <a:endParaRPr kumimoji="0" lang="en-US"/>
          </a:p>
        </p:txBody>
      </p:sp>
      <p:sp>
        <p:nvSpPr>
          <p:cNvPr id="3" name="2 Marcador de texto vertical"/>
          <p:cNvSpPr>
            <a:spLocks noGrp="1"/>
          </p:cNvSpPr>
          <p:nvPr>
            <p:ph type="body" orient="vert" idx="1"/>
          </p:nvPr>
        </p:nvSpPr>
        <p:spPr>
          <a:xfrm>
            <a:off x="914400" y="274640"/>
            <a:ext cx="5562600" cy="5851525"/>
          </a:xfrm>
        </p:spPr>
        <p:txBody>
          <a:bodyPr vert="eaVert"/>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4" name="3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97287F69-1120-4A6A-B09C-9437B6B63836}" type="slidenum">
              <a:rPr lang="es-ES" smtClean="0"/>
              <a:pPr/>
              <a:t>‹Nº›</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a:t>Haga clic para modificar el estilo de título del patrón</a:t>
            </a:r>
            <a:endParaRPr kumimoji="0" lang="en-US"/>
          </a:p>
        </p:txBody>
      </p:sp>
      <p:sp>
        <p:nvSpPr>
          <p:cNvPr id="4" name="3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97287F69-1120-4A6A-B09C-9437B6B63836}" type="slidenum">
              <a:rPr lang="es-ES" smtClean="0"/>
              <a:pPr/>
              <a:t>‹Nº›</a:t>
            </a:fld>
            <a:endParaRPr lang="es-ES"/>
          </a:p>
        </p:txBody>
      </p:sp>
      <p:sp>
        <p:nvSpPr>
          <p:cNvPr id="8" name="7 Marcador de contenido"/>
          <p:cNvSpPr>
            <a:spLocks noGrp="1"/>
          </p:cNvSpPr>
          <p:nvPr>
            <p:ph sz="quarter" idx="1"/>
          </p:nvPr>
        </p:nvSpPr>
        <p:spPr>
          <a:xfrm>
            <a:off x="914400" y="1447800"/>
            <a:ext cx="7772400" cy="4572000"/>
          </a:xfrm>
        </p:spPr>
        <p:txBody>
          <a:bodyPr vert="horz"/>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3">
        <a:schemeClr val="bg1"/>
      </p:bgRef>
    </p:bg>
    <p:spTree>
      <p:nvGrpSpPr>
        <p:cNvPr id="1" name=""/>
        <p:cNvGrpSpPr/>
        <p:nvPr/>
      </p:nvGrpSpPr>
      <p:grpSpPr>
        <a:xfrm>
          <a:off x="0" y="0"/>
          <a:ext cx="0" cy="0"/>
          <a:chOff x="0" y="0"/>
          <a:chExt cx="0" cy="0"/>
        </a:xfrm>
      </p:grpSpPr>
      <p:sp>
        <p:nvSpPr>
          <p:cNvPr id="11" name="10 Rectángulo"/>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9 Rectángulo redondeado"/>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1 Título"/>
          <p:cNvSpPr>
            <a:spLocks noGrp="1"/>
          </p:cNvSpPr>
          <p:nvPr>
            <p:ph type="title"/>
          </p:nvPr>
        </p:nvSpPr>
        <p:spPr>
          <a:xfrm>
            <a:off x="722313" y="952500"/>
            <a:ext cx="7772400" cy="1362075"/>
          </a:xfrm>
        </p:spPr>
        <p:txBody>
          <a:bodyPr anchor="b" anchorCtr="0"/>
          <a:lstStyle>
            <a:lvl1pPr algn="l">
              <a:buNone/>
              <a:defRPr sz="4000" b="0" cap="none"/>
            </a:lvl1pPr>
          </a:lstStyle>
          <a:p>
            <a:r>
              <a:rPr kumimoji="0" lang="es-ES"/>
              <a:t>Haga clic para modificar el estilo de título del patrón</a:t>
            </a:r>
            <a:endParaRPr kumimoji="0" lang="en-US"/>
          </a:p>
        </p:txBody>
      </p:sp>
      <p:sp>
        <p:nvSpPr>
          <p:cNvPr id="3" name="2 Marcador de texto"/>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s-ES"/>
              <a:t>Haga clic para modificar el estilo de texto del patrón</a:t>
            </a:r>
          </a:p>
        </p:txBody>
      </p:sp>
      <p:sp>
        <p:nvSpPr>
          <p:cNvPr id="4" name="3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5" name="4 Marcador de pie de página"/>
          <p:cNvSpPr>
            <a:spLocks noGrp="1"/>
          </p:cNvSpPr>
          <p:nvPr>
            <p:ph type="ftr" sz="quarter" idx="11"/>
          </p:nvPr>
        </p:nvSpPr>
        <p:spPr>
          <a:xfrm>
            <a:off x="800100" y="6172200"/>
            <a:ext cx="4000500" cy="457200"/>
          </a:xfrm>
        </p:spPr>
        <p:txBody>
          <a:bodyPr/>
          <a:lstStyle/>
          <a:p>
            <a:endParaRPr lang="es-ES"/>
          </a:p>
        </p:txBody>
      </p:sp>
      <p:sp>
        <p:nvSpPr>
          <p:cNvPr id="7" name="6 Rectángulo"/>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7 Rectángulo"/>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8 Rectángulo"/>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5 Marcador de número de diapositiva"/>
          <p:cNvSpPr>
            <a:spLocks noGrp="1"/>
          </p:cNvSpPr>
          <p:nvPr>
            <p:ph type="sldNum" sz="quarter" idx="12"/>
          </p:nvPr>
        </p:nvSpPr>
        <p:spPr>
          <a:xfrm>
            <a:off x="146304" y="6208776"/>
            <a:ext cx="457200" cy="457200"/>
          </a:xfrm>
        </p:spPr>
        <p:txBody>
          <a:bodyPr/>
          <a:lstStyle/>
          <a:p>
            <a:fld id="{97287F69-1120-4A6A-B09C-9437B6B63836}" type="slidenum">
              <a:rPr lang="es-ES" smtClean="0"/>
              <a:pPr/>
              <a:t>‹Nº›</a:t>
            </a:fld>
            <a:endParaRPr lang="es-E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a:t>Haga clic para modificar el estilo de título del patrón</a:t>
            </a:r>
            <a:endParaRPr kumimoji="0" lang="en-US"/>
          </a:p>
        </p:txBody>
      </p:sp>
      <p:sp>
        <p:nvSpPr>
          <p:cNvPr id="5" name="4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97287F69-1120-4A6A-B09C-9437B6B63836}" type="slidenum">
              <a:rPr lang="es-ES" smtClean="0"/>
              <a:pPr/>
              <a:t>‹Nº›</a:t>
            </a:fld>
            <a:endParaRPr lang="es-ES"/>
          </a:p>
        </p:txBody>
      </p:sp>
      <p:sp>
        <p:nvSpPr>
          <p:cNvPr id="9" name="8 Marcador de contenido"/>
          <p:cNvSpPr>
            <a:spLocks noGrp="1"/>
          </p:cNvSpPr>
          <p:nvPr>
            <p:ph sz="quarter" idx="1"/>
          </p:nvPr>
        </p:nvSpPr>
        <p:spPr>
          <a:xfrm>
            <a:off x="914400" y="1447800"/>
            <a:ext cx="3749040" cy="4572000"/>
          </a:xfrm>
        </p:spPr>
        <p:txBody>
          <a:bodyPr vert="horz"/>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11" name="10 Marcador de contenido"/>
          <p:cNvSpPr>
            <a:spLocks noGrp="1"/>
          </p:cNvSpPr>
          <p:nvPr>
            <p:ph sz="quarter" idx="2"/>
          </p:nvPr>
        </p:nvSpPr>
        <p:spPr>
          <a:xfrm>
            <a:off x="4933950" y="1447800"/>
            <a:ext cx="3749040" cy="4572000"/>
          </a:xfrm>
        </p:spPr>
        <p:txBody>
          <a:bodyPr vert="horz"/>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914400" y="273050"/>
            <a:ext cx="7772400" cy="1143000"/>
          </a:xfrm>
        </p:spPr>
        <p:txBody>
          <a:bodyPr anchor="b" anchorCtr="0"/>
          <a:lstStyle>
            <a:lvl1pPr>
              <a:defRPr/>
            </a:lvl1pPr>
          </a:lstStyle>
          <a:p>
            <a:r>
              <a:rPr kumimoji="0" lang="es-ES"/>
              <a:t>Haga clic para modificar el estilo de título del patrón</a:t>
            </a:r>
            <a:endParaRPr kumimoji="0" lang="en-US"/>
          </a:p>
        </p:txBody>
      </p:sp>
      <p:sp>
        <p:nvSpPr>
          <p:cNvPr id="3" name="2 Marcador de texto"/>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s-ES"/>
              <a:t>Haga clic para modificar el estilo de texto del patrón</a:t>
            </a:r>
          </a:p>
        </p:txBody>
      </p:sp>
      <p:sp>
        <p:nvSpPr>
          <p:cNvPr id="4" name="3 Marcador de texto"/>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s-ES"/>
              <a:t>Haga clic para modificar el estilo de texto del patrón</a:t>
            </a:r>
          </a:p>
        </p:txBody>
      </p:sp>
      <p:sp>
        <p:nvSpPr>
          <p:cNvPr id="7" name="6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97287F69-1120-4A6A-B09C-9437B6B63836}" type="slidenum">
              <a:rPr lang="es-ES" smtClean="0"/>
              <a:pPr/>
              <a:t>‹Nº›</a:t>
            </a:fld>
            <a:endParaRPr lang="es-ES"/>
          </a:p>
        </p:txBody>
      </p:sp>
      <p:sp>
        <p:nvSpPr>
          <p:cNvPr id="11" name="10 Marcador de contenido"/>
          <p:cNvSpPr>
            <a:spLocks noGrp="1"/>
          </p:cNvSpPr>
          <p:nvPr>
            <p:ph sz="half" idx="2"/>
          </p:nvPr>
        </p:nvSpPr>
        <p:spPr>
          <a:xfrm>
            <a:off x="914400" y="2247900"/>
            <a:ext cx="3733800" cy="3886200"/>
          </a:xfrm>
        </p:spPr>
        <p:txBody>
          <a:bodyPr vert="horz"/>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
        <p:nvSpPr>
          <p:cNvPr id="13" name="12 Marcador de contenido"/>
          <p:cNvSpPr>
            <a:spLocks noGrp="1"/>
          </p:cNvSpPr>
          <p:nvPr>
            <p:ph sz="half" idx="4"/>
          </p:nvPr>
        </p:nvSpPr>
        <p:spPr>
          <a:xfrm>
            <a:off x="4953000" y="2247900"/>
            <a:ext cx="3733800" cy="3886200"/>
          </a:xfrm>
        </p:spPr>
        <p:txBody>
          <a:bodyPr vert="horz"/>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a:t>Haga clic para modificar el estilo de título del patrón</a:t>
            </a:r>
            <a:endParaRPr kumimoji="0" lang="en-US"/>
          </a:p>
        </p:txBody>
      </p:sp>
      <p:sp>
        <p:nvSpPr>
          <p:cNvPr id="3" name="2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97287F69-1120-4A6A-B09C-9437B6B63836}" type="slidenum">
              <a:rPr lang="es-ES" smtClean="0"/>
              <a:pPr/>
              <a:t>‹Nº›</a:t>
            </a:fld>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97287F69-1120-4A6A-B09C-9437B6B63836}" type="slidenum">
              <a:rPr lang="es-ES" smtClean="0"/>
              <a:pPr/>
              <a:t>‹Nº›</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8" name="7 Rectángulo"/>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8 Rectángulo redondeado"/>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1 Título"/>
          <p:cNvSpPr>
            <a:spLocks noGrp="1"/>
          </p:cNvSpPr>
          <p:nvPr>
            <p:ph type="title"/>
          </p:nvPr>
        </p:nvSpPr>
        <p:spPr>
          <a:xfrm>
            <a:off x="914400" y="273050"/>
            <a:ext cx="7772400" cy="1143000"/>
          </a:xfrm>
        </p:spPr>
        <p:txBody>
          <a:bodyPr anchor="b" anchorCtr="0"/>
          <a:lstStyle>
            <a:lvl1pPr algn="l">
              <a:buNone/>
              <a:defRPr sz="4000" b="0"/>
            </a:lvl1pPr>
          </a:lstStyle>
          <a:p>
            <a:r>
              <a:rPr kumimoji="0" lang="es-ES"/>
              <a:t>Haga clic para modificar el estilo de título del patrón</a:t>
            </a:r>
            <a:endParaRPr kumimoji="0" lang="en-US"/>
          </a:p>
        </p:txBody>
      </p:sp>
      <p:sp>
        <p:nvSpPr>
          <p:cNvPr id="3" name="2 Marcador de texto"/>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s-ES"/>
              <a:t>Haga clic para modificar el estilo de texto del patrón</a:t>
            </a:r>
          </a:p>
        </p:txBody>
      </p:sp>
      <p:sp>
        <p:nvSpPr>
          <p:cNvPr id="5" name="4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97287F69-1120-4A6A-B09C-9437B6B63836}" type="slidenum">
              <a:rPr lang="es-ES" smtClean="0"/>
              <a:pPr/>
              <a:t>‹Nº›</a:t>
            </a:fld>
            <a:endParaRPr lang="es-ES"/>
          </a:p>
        </p:txBody>
      </p:sp>
      <p:sp>
        <p:nvSpPr>
          <p:cNvPr id="11" name="10 Marcador de contenido"/>
          <p:cNvSpPr>
            <a:spLocks noGrp="1"/>
          </p:cNvSpPr>
          <p:nvPr>
            <p:ph sz="quarter" idx="1"/>
          </p:nvPr>
        </p:nvSpPr>
        <p:spPr>
          <a:xfrm>
            <a:off x="2971800" y="1600200"/>
            <a:ext cx="5715000" cy="4495800"/>
          </a:xfrm>
        </p:spPr>
        <p:txBody>
          <a:bodyPr vert="horz"/>
          <a:lstStyle/>
          <a:p>
            <a:pPr lvl="0" eaLnBrk="1" latinLnBrk="0" hangingPunct="1"/>
            <a:r>
              <a:rPr lang="es-ES"/>
              <a:t>Haga clic para modificar el estilo de texto del patrón</a:t>
            </a:r>
          </a:p>
          <a:p>
            <a:pPr lvl="1" eaLnBrk="1" latinLnBrk="0" hangingPunct="1"/>
            <a:r>
              <a:rPr lang="es-ES"/>
              <a:t>Segundo nivel</a:t>
            </a:r>
          </a:p>
          <a:p>
            <a:pPr lvl="2" eaLnBrk="1" latinLnBrk="0" hangingPunct="1"/>
            <a:r>
              <a:rPr lang="es-ES"/>
              <a:t>Tercer nivel</a:t>
            </a:r>
          </a:p>
          <a:p>
            <a:pPr lvl="3" eaLnBrk="1" latinLnBrk="0" hangingPunct="1"/>
            <a:r>
              <a:rPr lang="es-ES"/>
              <a:t>Cuarto nivel</a:t>
            </a:r>
          </a:p>
          <a:p>
            <a:pPr lvl="4" eaLnBrk="1" latinLnBrk="0" hangingPunct="1"/>
            <a:r>
              <a:rPr lang="es-ES"/>
              <a:t>Quinto nivel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s-ES"/>
              <a:t>Haga clic para modificar el estilo de título del patrón</a:t>
            </a:r>
            <a:endParaRPr kumimoji="0" lang="en-US"/>
          </a:p>
        </p:txBody>
      </p:sp>
      <p:sp>
        <p:nvSpPr>
          <p:cNvPr id="4" name="3 Marcador de texto"/>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s-ES"/>
              <a:t>Haga clic para modificar el estilo de texto del patrón</a:t>
            </a:r>
          </a:p>
        </p:txBody>
      </p:sp>
      <p:sp>
        <p:nvSpPr>
          <p:cNvPr id="5" name="4 Marcador de fecha"/>
          <p:cNvSpPr>
            <a:spLocks noGrp="1"/>
          </p:cNvSpPr>
          <p:nvPr>
            <p:ph type="dt" sz="half" idx="10"/>
          </p:nvPr>
        </p:nvSpPr>
        <p:spPr/>
        <p:txBody>
          <a:bodyPr/>
          <a:lstStyle/>
          <a:p>
            <a:fld id="{75EEBB46-7A81-4557-A313-00D814F92FCC}" type="datetimeFigureOut">
              <a:rPr lang="es-ES" smtClean="0"/>
              <a:pPr/>
              <a:t>6/10/18</a:t>
            </a:fld>
            <a:endParaRPr lang="es-ES"/>
          </a:p>
        </p:txBody>
      </p:sp>
      <p:sp>
        <p:nvSpPr>
          <p:cNvPr id="6" name="5 Marcador de pie de página"/>
          <p:cNvSpPr>
            <a:spLocks noGrp="1"/>
          </p:cNvSpPr>
          <p:nvPr>
            <p:ph type="ftr" sz="quarter" idx="11"/>
          </p:nvPr>
        </p:nvSpPr>
        <p:spPr>
          <a:xfrm>
            <a:off x="914400" y="6172200"/>
            <a:ext cx="3886200" cy="457200"/>
          </a:xfrm>
        </p:spPr>
        <p:txBody>
          <a:bodyPr/>
          <a:lstStyle/>
          <a:p>
            <a:endParaRPr lang="es-ES"/>
          </a:p>
        </p:txBody>
      </p:sp>
      <p:sp>
        <p:nvSpPr>
          <p:cNvPr id="7" name="6 Marcador de número de diapositiva"/>
          <p:cNvSpPr>
            <a:spLocks noGrp="1"/>
          </p:cNvSpPr>
          <p:nvPr>
            <p:ph type="sldNum" sz="quarter" idx="12"/>
          </p:nvPr>
        </p:nvSpPr>
        <p:spPr>
          <a:xfrm>
            <a:off x="146304" y="6208776"/>
            <a:ext cx="457200" cy="457200"/>
          </a:xfrm>
        </p:spPr>
        <p:txBody>
          <a:bodyPr/>
          <a:lstStyle/>
          <a:p>
            <a:fld id="{97287F69-1120-4A6A-B09C-9437B6B63836}" type="slidenum">
              <a:rPr lang="es-ES" smtClean="0"/>
              <a:pPr/>
              <a:t>‹Nº›</a:t>
            </a:fld>
            <a:endParaRPr lang="es-ES"/>
          </a:p>
        </p:txBody>
      </p:sp>
      <p:sp>
        <p:nvSpPr>
          <p:cNvPr id="11" name="10 Rectángulo"/>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11 Rectángulo"/>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12 Rectángulo"/>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2 Marcador de posición de imagen"/>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s-ES"/>
              <a:t>Haga clic en el icono para agregar una imagen</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8 Rectángulo"/>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7 Rectángulo redondeado"/>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21 Marcador de título"/>
          <p:cNvSpPr>
            <a:spLocks noGrp="1"/>
          </p:cNvSpPr>
          <p:nvPr>
            <p:ph type="title"/>
          </p:nvPr>
        </p:nvSpPr>
        <p:spPr>
          <a:xfrm>
            <a:off x="914400" y="274638"/>
            <a:ext cx="7772400" cy="1143000"/>
          </a:xfrm>
          <a:prstGeom prst="rect">
            <a:avLst/>
          </a:prstGeom>
        </p:spPr>
        <p:txBody>
          <a:bodyPr bIns="91440" anchor="b" anchorCtr="0">
            <a:normAutofit/>
          </a:bodyPr>
          <a:lstStyle/>
          <a:p>
            <a:r>
              <a:rPr kumimoji="0" lang="es-ES"/>
              <a:t>Haga clic para modificar el estilo de título del patrón</a:t>
            </a:r>
            <a:endParaRPr kumimoji="0" lang="en-US"/>
          </a:p>
        </p:txBody>
      </p:sp>
      <p:sp>
        <p:nvSpPr>
          <p:cNvPr id="13" name="12 Marcador de texto"/>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s-ES"/>
              <a:t>Haga clic para modificar el estilo de texto del patrón</a:t>
            </a:r>
          </a:p>
          <a:p>
            <a:pPr lvl="1" eaLnBrk="1" latinLnBrk="0" hangingPunct="1"/>
            <a:r>
              <a:rPr kumimoji="0" lang="es-ES"/>
              <a:t>Segundo nivel</a:t>
            </a:r>
          </a:p>
          <a:p>
            <a:pPr lvl="2" eaLnBrk="1" latinLnBrk="0" hangingPunct="1"/>
            <a:r>
              <a:rPr kumimoji="0" lang="es-ES"/>
              <a:t>Tercer nivel</a:t>
            </a:r>
          </a:p>
          <a:p>
            <a:pPr lvl="3" eaLnBrk="1" latinLnBrk="0" hangingPunct="1"/>
            <a:r>
              <a:rPr kumimoji="0" lang="es-ES"/>
              <a:t>Cuarto nivel</a:t>
            </a:r>
          </a:p>
          <a:p>
            <a:pPr lvl="4" eaLnBrk="1" latinLnBrk="0" hangingPunct="1"/>
            <a:r>
              <a:rPr kumimoji="0" lang="es-ES"/>
              <a:t>Quinto nivel</a:t>
            </a:r>
            <a:endParaRPr kumimoji="0" lang="en-US"/>
          </a:p>
        </p:txBody>
      </p:sp>
      <p:sp>
        <p:nvSpPr>
          <p:cNvPr id="14" name="13 Marcador de fecha"/>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75EEBB46-7A81-4557-A313-00D814F92FCC}" type="datetimeFigureOut">
              <a:rPr lang="es-ES" smtClean="0"/>
              <a:pPr/>
              <a:t>6/10/18</a:t>
            </a:fld>
            <a:endParaRPr lang="es-ES"/>
          </a:p>
        </p:txBody>
      </p:sp>
      <p:sp>
        <p:nvSpPr>
          <p:cNvPr id="3" name="2 Marcador de pie de página"/>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s-ES"/>
          </a:p>
        </p:txBody>
      </p:sp>
      <p:sp>
        <p:nvSpPr>
          <p:cNvPr id="23" name="22 Marcador de número de diapositiva"/>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97287F69-1120-4A6A-B09C-9437B6B63836}" type="slidenum">
              <a:rPr lang="es-ES" smtClean="0"/>
              <a:pPr/>
              <a:t>‹Nº›</a:t>
            </a:fld>
            <a:endParaRPr lang="es-E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ariel.guerrero@uc.edu.py" TargetMode="External"/><Relationship Id="rId1" Type="http://schemas.openxmlformats.org/officeDocument/2006/relationships/slideLayout" Target="../slideLayouts/slideLayout1.xml"/><Relationship Id="rId4" Type="http://schemas.openxmlformats.org/officeDocument/2006/relationships/hyperlink" Target="mailto:sebastianreckziegel@hot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hyperlink" Target="https://es.wikipedia.org/wiki/Error_de_software" TargetMode="Externa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hyperlink" Target="https://en.wikipedia.org/wiki/Software_release_life_cycle" TargetMode="External"/><Relationship Id="rId5" Type="http://schemas.openxmlformats.org/officeDocument/2006/relationships/image" Target="../media/image13.tiff"/><Relationship Id="rId4" Type="http://schemas.openxmlformats.org/officeDocument/2006/relationships/image" Target="../media/image12.tiff"/></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Subtítulo"/>
          <p:cNvSpPr>
            <a:spLocks noGrp="1"/>
          </p:cNvSpPr>
          <p:nvPr>
            <p:ph type="subTitle" idx="1"/>
          </p:nvPr>
        </p:nvSpPr>
        <p:spPr>
          <a:xfrm>
            <a:off x="863984" y="3212976"/>
            <a:ext cx="3096344" cy="1440160"/>
          </a:xfrm>
        </p:spPr>
        <p:txBody>
          <a:bodyPr>
            <a:normAutofit fontScale="62500" lnSpcReduction="20000"/>
          </a:bodyPr>
          <a:lstStyle/>
          <a:p>
            <a:r>
              <a:rPr lang="es-PY" b="1" dirty="0"/>
              <a:t>Ariel Guerero</a:t>
            </a:r>
          </a:p>
          <a:p>
            <a:r>
              <a:rPr lang="es-PY" dirty="0"/>
              <a:t>Lic. Electrónica</a:t>
            </a:r>
          </a:p>
          <a:p>
            <a:r>
              <a:rPr lang="es-PY" dirty="0">
                <a:hlinkClick r:id="rId2"/>
              </a:rPr>
              <a:t>ariel.guerrero@uc.edu.py</a:t>
            </a:r>
            <a:endParaRPr lang="es-PY" dirty="0"/>
          </a:p>
          <a:p>
            <a:r>
              <a:rPr lang="es-PY" dirty="0"/>
              <a:t>(+595) 981-425 040</a:t>
            </a:r>
          </a:p>
          <a:p>
            <a:r>
              <a:rPr lang="es-PY" dirty="0"/>
              <a:t>Parque Tecnológico Itaipu - Paraguay</a:t>
            </a:r>
          </a:p>
          <a:p>
            <a:endParaRPr lang="es-PY" b="1" dirty="0"/>
          </a:p>
        </p:txBody>
      </p:sp>
      <p:sp>
        <p:nvSpPr>
          <p:cNvPr id="2" name="1 Título"/>
          <p:cNvSpPr>
            <a:spLocks noGrp="1"/>
          </p:cNvSpPr>
          <p:nvPr>
            <p:ph type="ctrTitle"/>
          </p:nvPr>
        </p:nvSpPr>
        <p:spPr/>
        <p:txBody>
          <a:bodyPr>
            <a:normAutofit/>
          </a:bodyPr>
          <a:lstStyle/>
          <a:p>
            <a:r>
              <a:rPr lang="es-PY" dirty="0"/>
              <a:t>Introducción a la programación</a:t>
            </a:r>
            <a:br>
              <a:rPr lang="es-PY" dirty="0"/>
            </a:br>
            <a:r>
              <a:rPr lang="es-PY" dirty="0"/>
              <a:t>Ejercitario</a:t>
            </a:r>
            <a:endParaRPr lang="es-ES" dirty="0"/>
          </a:p>
        </p:txBody>
      </p:sp>
      <p:pic>
        <p:nvPicPr>
          <p:cNvPr id="5" name="Picture 2" descr="http://www.ucap.edu.py/templates/ja_university/themes/blue/images/logo.png"/>
          <p:cNvPicPr>
            <a:picLocks noChangeAspect="1" noChangeArrowheads="1"/>
          </p:cNvPicPr>
          <p:nvPr/>
        </p:nvPicPr>
        <p:blipFill>
          <a:blip r:embed="rId3" cstate="print"/>
          <a:srcRect/>
          <a:stretch>
            <a:fillRect/>
          </a:stretch>
        </p:blipFill>
        <p:spPr bwMode="auto">
          <a:xfrm>
            <a:off x="3929058" y="285728"/>
            <a:ext cx="3600450" cy="1152526"/>
          </a:xfrm>
          <a:prstGeom prst="rect">
            <a:avLst/>
          </a:prstGeom>
          <a:noFill/>
        </p:spPr>
      </p:pic>
      <p:sp>
        <p:nvSpPr>
          <p:cNvPr id="14" name="2 Subtítulo">
            <a:extLst>
              <a:ext uri="{FF2B5EF4-FFF2-40B4-BE49-F238E27FC236}">
                <a16:creationId xmlns:a16="http://schemas.microsoft.com/office/drawing/2014/main" id="{5049474A-B05D-814A-AD15-9C3B6096A430}"/>
              </a:ext>
            </a:extLst>
          </p:cNvPr>
          <p:cNvSpPr txBox="1">
            <a:spLocks/>
          </p:cNvSpPr>
          <p:nvPr/>
        </p:nvSpPr>
        <p:spPr>
          <a:xfrm>
            <a:off x="5868144" y="3348220"/>
            <a:ext cx="2376264" cy="1370721"/>
          </a:xfrm>
          <a:prstGeom prst="rect">
            <a:avLst/>
          </a:prstGeom>
        </p:spPr>
        <p:txBody>
          <a:bodyPr>
            <a:normAutofit fontScale="47500" lnSpcReduction="20000"/>
          </a:bodyPr>
          <a:lstStyle>
            <a:lvl1pPr marL="0" indent="0" algn="ctr" rtl="0" eaLnBrk="1" latinLnBrk="0" hangingPunct="1">
              <a:spcBef>
                <a:spcPts val="580"/>
              </a:spcBef>
              <a:buClr>
                <a:schemeClr val="accent1"/>
              </a:buClr>
              <a:buSzPct val="85000"/>
              <a:buFont typeface="Wingdings 2"/>
              <a:buNone/>
              <a:defRPr kumimoji="0" sz="2600" kern="1200">
                <a:solidFill>
                  <a:schemeClr val="tx2"/>
                </a:solidFill>
                <a:latin typeface="+mn-lt"/>
                <a:ea typeface="+mn-ea"/>
                <a:cs typeface="+mn-cs"/>
              </a:defRPr>
            </a:lvl1pPr>
            <a:lvl2pPr marL="457200" indent="0" algn="ctr" rtl="0" eaLnBrk="1" latinLnBrk="0" hangingPunct="1">
              <a:spcBef>
                <a:spcPts val="370"/>
              </a:spcBef>
              <a:buClr>
                <a:schemeClr val="accent2"/>
              </a:buClr>
              <a:buSzPct val="85000"/>
              <a:buFont typeface="Wingdings 2"/>
              <a:buNone/>
              <a:defRPr kumimoji="0" sz="2400" kern="1200">
                <a:solidFill>
                  <a:schemeClr val="tx1"/>
                </a:solidFill>
                <a:latin typeface="+mn-lt"/>
                <a:ea typeface="+mn-ea"/>
                <a:cs typeface="+mn-cs"/>
              </a:defRPr>
            </a:lvl2pPr>
            <a:lvl3pPr marL="914400" indent="0" algn="ctr" rtl="0" eaLnBrk="1" latinLnBrk="0" hangingPunct="1">
              <a:spcBef>
                <a:spcPts val="370"/>
              </a:spcBef>
              <a:buClr>
                <a:schemeClr val="accent1">
                  <a:tint val="60000"/>
                </a:schemeClr>
              </a:buClr>
              <a:buSzPct val="85000"/>
              <a:buFont typeface="Wingdings 2"/>
              <a:buNone/>
              <a:defRPr kumimoji="0" sz="2000" kern="1200">
                <a:solidFill>
                  <a:schemeClr val="tx1"/>
                </a:solidFill>
                <a:latin typeface="+mn-lt"/>
                <a:ea typeface="+mn-ea"/>
                <a:cs typeface="+mn-cs"/>
              </a:defRPr>
            </a:lvl3pPr>
            <a:lvl4pPr marL="1371600" indent="0" algn="ctr" rtl="0" eaLnBrk="1" latinLnBrk="0" hangingPunct="1">
              <a:spcBef>
                <a:spcPts val="370"/>
              </a:spcBef>
              <a:buClr>
                <a:schemeClr val="accent3"/>
              </a:buClr>
              <a:buSzPct val="80000"/>
              <a:buFont typeface="Wingdings 2"/>
              <a:buNone/>
              <a:defRPr kumimoji="0" sz="2000" kern="1200">
                <a:solidFill>
                  <a:schemeClr val="tx1"/>
                </a:solidFill>
                <a:latin typeface="+mn-lt"/>
                <a:ea typeface="+mn-ea"/>
                <a:cs typeface="+mn-cs"/>
              </a:defRPr>
            </a:lvl4pPr>
            <a:lvl5pPr marL="1828800" indent="0" algn="ctr" rtl="0" eaLnBrk="1" latinLnBrk="0" hangingPunct="1">
              <a:spcBef>
                <a:spcPts val="370"/>
              </a:spcBef>
              <a:buClr>
                <a:schemeClr val="accent3"/>
              </a:buClr>
              <a:buFontTx/>
              <a:buNone/>
              <a:defRPr kumimoji="0" sz="2000" kern="1200">
                <a:solidFill>
                  <a:schemeClr val="tx1"/>
                </a:solidFill>
                <a:latin typeface="+mn-lt"/>
                <a:ea typeface="+mn-ea"/>
                <a:cs typeface="+mn-cs"/>
              </a:defRPr>
            </a:lvl5pPr>
            <a:lvl6pPr marL="2286000" indent="0" algn="ctr" rtl="0" eaLnBrk="1" latinLnBrk="0" hangingPunct="1">
              <a:spcBef>
                <a:spcPts val="370"/>
              </a:spcBef>
              <a:buClr>
                <a:schemeClr val="accent3"/>
              </a:buClr>
              <a:buNone/>
              <a:defRPr kumimoji="0" sz="1800" kern="1200" baseline="0">
                <a:solidFill>
                  <a:schemeClr val="tx1"/>
                </a:solidFill>
                <a:latin typeface="+mn-lt"/>
                <a:ea typeface="+mn-ea"/>
                <a:cs typeface="+mn-cs"/>
              </a:defRPr>
            </a:lvl6pPr>
            <a:lvl7pPr marL="2743200" indent="0" algn="ctr" rtl="0" eaLnBrk="1" latinLnBrk="0" hangingPunct="1">
              <a:spcBef>
                <a:spcPts val="370"/>
              </a:spcBef>
              <a:buClr>
                <a:schemeClr val="accent2"/>
              </a:buClr>
              <a:buNone/>
              <a:defRPr kumimoji="0" sz="1800" kern="1200">
                <a:solidFill>
                  <a:schemeClr val="tx1"/>
                </a:solidFill>
                <a:latin typeface="+mn-lt"/>
                <a:ea typeface="+mn-ea"/>
                <a:cs typeface="+mn-cs"/>
              </a:defRPr>
            </a:lvl7pPr>
            <a:lvl8pPr marL="3200400" indent="0" algn="ctr" rtl="0" eaLnBrk="1" latinLnBrk="0" hangingPunct="1">
              <a:spcBef>
                <a:spcPts val="370"/>
              </a:spcBef>
              <a:buClr>
                <a:schemeClr val="accent1">
                  <a:tint val="60000"/>
                </a:schemeClr>
              </a:buClr>
              <a:buNone/>
              <a:defRPr kumimoji="0" sz="1800" kern="1200">
                <a:solidFill>
                  <a:schemeClr val="tx1"/>
                </a:solidFill>
                <a:latin typeface="+mn-lt"/>
                <a:ea typeface="+mn-ea"/>
                <a:cs typeface="+mn-cs"/>
              </a:defRPr>
            </a:lvl8pPr>
            <a:lvl9pPr marL="3657600" indent="0" algn="ctr" rtl="0" eaLnBrk="1" latinLnBrk="0" hangingPunct="1">
              <a:spcBef>
                <a:spcPts val="370"/>
              </a:spcBef>
              <a:buClr>
                <a:schemeClr val="accent2">
                  <a:tint val="60000"/>
                </a:schemeClr>
              </a:buClr>
              <a:buNone/>
              <a:defRPr kumimoji="0" sz="1800" kern="1200">
                <a:solidFill>
                  <a:schemeClr val="tx1"/>
                </a:solidFill>
                <a:latin typeface="+mn-lt"/>
                <a:ea typeface="+mn-ea"/>
                <a:cs typeface="+mn-cs"/>
              </a:defRPr>
            </a:lvl9pPr>
          </a:lstStyle>
          <a:p>
            <a:r>
              <a:rPr lang="es-ES" b="1" dirty="0"/>
              <a:t>Rodrigo Ramos</a:t>
            </a:r>
            <a:endParaRPr lang="es-PY" b="1" dirty="0"/>
          </a:p>
          <a:p>
            <a:r>
              <a:rPr lang="es-ES" dirty="0"/>
              <a:t>Ing. </a:t>
            </a:r>
            <a:r>
              <a:rPr lang="es-ES" dirty="0" err="1"/>
              <a:t>Msc</a:t>
            </a:r>
            <a:r>
              <a:rPr lang="es-ES" dirty="0"/>
              <a:t>.</a:t>
            </a:r>
            <a:endParaRPr lang="es-PY" dirty="0"/>
          </a:p>
          <a:p>
            <a:r>
              <a:rPr lang="es-PY" dirty="0">
                <a:hlinkClick r:id="rId4"/>
              </a:rPr>
              <a:t>sebastianreckziegel@hotmail.com</a:t>
            </a:r>
            <a:endParaRPr lang="es-PY" dirty="0"/>
          </a:p>
          <a:p>
            <a:r>
              <a:rPr lang="es-PY" dirty="0"/>
              <a:t>-privado</a:t>
            </a:r>
          </a:p>
          <a:p>
            <a:r>
              <a:rPr lang="es-PY" b="1" dirty="0"/>
              <a:t>Itaipu Binacional</a:t>
            </a:r>
          </a:p>
        </p:txBody>
      </p:sp>
      <p:sp>
        <p:nvSpPr>
          <p:cNvPr id="7" name="Rectángulo 6">
            <a:extLst>
              <a:ext uri="{FF2B5EF4-FFF2-40B4-BE49-F238E27FC236}">
                <a16:creationId xmlns:a16="http://schemas.microsoft.com/office/drawing/2014/main" id="{15F080D5-1E3D-5D42-A213-D0E7E56BF7D2}"/>
              </a:ext>
            </a:extLst>
          </p:cNvPr>
          <p:cNvSpPr/>
          <p:nvPr/>
        </p:nvSpPr>
        <p:spPr>
          <a:xfrm>
            <a:off x="592420" y="6093296"/>
            <a:ext cx="8064896" cy="646331"/>
          </a:xfrm>
          <a:prstGeom prst="rect">
            <a:avLst/>
          </a:prstGeom>
        </p:spPr>
        <p:txBody>
          <a:bodyPr wrap="square">
            <a:spAutoFit/>
          </a:bodyPr>
          <a:lstStyle/>
          <a:p>
            <a:r>
              <a:rPr lang="es-PY" dirty="0">
                <a:solidFill>
                  <a:srgbClr val="222222"/>
                </a:solidFill>
                <a:latin typeface="Arial" panose="020B0604020202020204" pitchFamily="34" charset="0"/>
              </a:rPr>
              <a:t>Joyanes Aguilar, L. (2003). </a:t>
            </a:r>
            <a:r>
              <a:rPr lang="es-PY" i="1" dirty="0">
                <a:solidFill>
                  <a:srgbClr val="222222"/>
                </a:solidFill>
                <a:latin typeface="Arial" panose="020B0604020202020204" pitchFamily="34" charset="0"/>
              </a:rPr>
              <a:t>Fundamentos de programación: algoritmos y estructura de datos y objetos</a:t>
            </a:r>
            <a:r>
              <a:rPr lang="es-PY" dirty="0">
                <a:solidFill>
                  <a:srgbClr val="222222"/>
                </a:solidFill>
                <a:latin typeface="Arial" panose="020B0604020202020204" pitchFamily="34" charset="0"/>
              </a:rPr>
              <a:t>.</a:t>
            </a:r>
            <a:endParaRPr lang="es-PY" dirty="0"/>
          </a:p>
        </p:txBody>
      </p:sp>
    </p:spTree>
    <p:extLst>
      <p:ext uri="{BB962C8B-B14F-4D97-AF65-F5344CB8AC3E}">
        <p14:creationId xmlns:p14="http://schemas.microsoft.com/office/powerpoint/2010/main" val="38841959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457200" y="1928809"/>
            <a:ext cx="8229600" cy="689046"/>
          </a:xfrm>
        </p:spPr>
        <p:txBody>
          <a:bodyPr>
            <a:normAutofit fontScale="90000"/>
          </a:bodyPr>
          <a:lstStyle/>
          <a:p>
            <a:r>
              <a:rPr lang="es-PY" dirty="0"/>
              <a:t>Ejercicio 01</a:t>
            </a:r>
            <a:endParaRPr lang="es-ES" dirty="0"/>
          </a:p>
        </p:txBody>
      </p:sp>
      <p:pic>
        <p:nvPicPr>
          <p:cNvPr id="5" name="Picture 2" descr="http://www.ucap.edu.py/templates/ja_university/themes/blue/images/logo.png"/>
          <p:cNvPicPr>
            <a:picLocks noChangeAspect="1" noChangeArrowheads="1"/>
          </p:cNvPicPr>
          <p:nvPr/>
        </p:nvPicPr>
        <p:blipFill>
          <a:blip r:embed="rId2" cstate="print"/>
          <a:srcRect/>
          <a:stretch>
            <a:fillRect/>
          </a:stretch>
        </p:blipFill>
        <p:spPr bwMode="auto">
          <a:xfrm>
            <a:off x="3929058" y="285728"/>
            <a:ext cx="3600450" cy="1152526"/>
          </a:xfrm>
          <a:prstGeom prst="rect">
            <a:avLst/>
          </a:prstGeom>
          <a:noFill/>
        </p:spPr>
      </p:pic>
      <p:sp>
        <p:nvSpPr>
          <p:cNvPr id="8" name="2 Marcador de contenido">
            <a:extLst>
              <a:ext uri="{FF2B5EF4-FFF2-40B4-BE49-F238E27FC236}">
                <a16:creationId xmlns:a16="http://schemas.microsoft.com/office/drawing/2014/main" id="{C863CB98-9314-1944-9040-E5C8EBE358B7}"/>
              </a:ext>
            </a:extLst>
          </p:cNvPr>
          <p:cNvSpPr txBox="1">
            <a:spLocks/>
          </p:cNvSpPr>
          <p:nvPr/>
        </p:nvSpPr>
        <p:spPr>
          <a:xfrm>
            <a:off x="685800" y="3130143"/>
            <a:ext cx="7772400" cy="1094617"/>
          </a:xfrm>
          <a:prstGeom prst="rect">
            <a:avLst/>
          </a:prstGeom>
        </p:spPr>
        <p:txBody>
          <a:bodyPr>
            <a:noAutofit/>
          </a:bodyPr>
          <a:lstStyle>
            <a:lvl1pPr marL="0" indent="0" algn="ctr" rtl="0" eaLnBrk="1" latinLnBrk="0" hangingPunct="1">
              <a:spcBef>
                <a:spcPts val="580"/>
              </a:spcBef>
              <a:buClr>
                <a:schemeClr val="accent1"/>
              </a:buClr>
              <a:buSzPct val="85000"/>
              <a:buFont typeface="Wingdings 2"/>
              <a:buNone/>
              <a:defRPr kumimoji="0" sz="2600" kern="1200">
                <a:solidFill>
                  <a:schemeClr val="tx2"/>
                </a:solidFill>
                <a:latin typeface="+mn-lt"/>
                <a:ea typeface="+mn-ea"/>
                <a:cs typeface="+mn-cs"/>
              </a:defRPr>
            </a:lvl1pPr>
            <a:lvl2pPr marL="457200" indent="0" algn="ctr" rtl="0" eaLnBrk="1" latinLnBrk="0" hangingPunct="1">
              <a:spcBef>
                <a:spcPts val="370"/>
              </a:spcBef>
              <a:buClr>
                <a:schemeClr val="accent2"/>
              </a:buClr>
              <a:buSzPct val="85000"/>
              <a:buFont typeface="Wingdings 2"/>
              <a:buNone/>
              <a:defRPr kumimoji="0" sz="2400" kern="1200">
                <a:solidFill>
                  <a:schemeClr val="tx1"/>
                </a:solidFill>
                <a:latin typeface="+mn-lt"/>
                <a:ea typeface="+mn-ea"/>
                <a:cs typeface="+mn-cs"/>
              </a:defRPr>
            </a:lvl2pPr>
            <a:lvl3pPr marL="914400" indent="0" algn="ctr" rtl="0" eaLnBrk="1" latinLnBrk="0" hangingPunct="1">
              <a:spcBef>
                <a:spcPts val="370"/>
              </a:spcBef>
              <a:buClr>
                <a:schemeClr val="accent1">
                  <a:tint val="60000"/>
                </a:schemeClr>
              </a:buClr>
              <a:buSzPct val="85000"/>
              <a:buFont typeface="Wingdings 2"/>
              <a:buNone/>
              <a:defRPr kumimoji="0" sz="2000" kern="1200">
                <a:solidFill>
                  <a:schemeClr val="tx1"/>
                </a:solidFill>
                <a:latin typeface="+mn-lt"/>
                <a:ea typeface="+mn-ea"/>
                <a:cs typeface="+mn-cs"/>
              </a:defRPr>
            </a:lvl3pPr>
            <a:lvl4pPr marL="1371600" indent="0" algn="ctr" rtl="0" eaLnBrk="1" latinLnBrk="0" hangingPunct="1">
              <a:spcBef>
                <a:spcPts val="370"/>
              </a:spcBef>
              <a:buClr>
                <a:schemeClr val="accent3"/>
              </a:buClr>
              <a:buSzPct val="80000"/>
              <a:buFont typeface="Wingdings 2"/>
              <a:buNone/>
              <a:defRPr kumimoji="0" sz="2000" kern="1200">
                <a:solidFill>
                  <a:schemeClr val="tx1"/>
                </a:solidFill>
                <a:latin typeface="+mn-lt"/>
                <a:ea typeface="+mn-ea"/>
                <a:cs typeface="+mn-cs"/>
              </a:defRPr>
            </a:lvl4pPr>
            <a:lvl5pPr marL="1828800" indent="0" algn="ctr" rtl="0" eaLnBrk="1" latinLnBrk="0" hangingPunct="1">
              <a:spcBef>
                <a:spcPts val="370"/>
              </a:spcBef>
              <a:buClr>
                <a:schemeClr val="accent3"/>
              </a:buClr>
              <a:buFontTx/>
              <a:buNone/>
              <a:defRPr kumimoji="0" sz="2000" kern="1200">
                <a:solidFill>
                  <a:schemeClr val="tx1"/>
                </a:solidFill>
                <a:latin typeface="+mn-lt"/>
                <a:ea typeface="+mn-ea"/>
                <a:cs typeface="+mn-cs"/>
              </a:defRPr>
            </a:lvl5pPr>
            <a:lvl6pPr marL="2286000" indent="0" algn="ctr" rtl="0" eaLnBrk="1" latinLnBrk="0" hangingPunct="1">
              <a:spcBef>
                <a:spcPts val="370"/>
              </a:spcBef>
              <a:buClr>
                <a:schemeClr val="accent3"/>
              </a:buClr>
              <a:buNone/>
              <a:defRPr kumimoji="0" sz="1800" kern="1200" baseline="0">
                <a:solidFill>
                  <a:schemeClr val="tx1"/>
                </a:solidFill>
                <a:latin typeface="+mn-lt"/>
                <a:ea typeface="+mn-ea"/>
                <a:cs typeface="+mn-cs"/>
              </a:defRPr>
            </a:lvl6pPr>
            <a:lvl7pPr marL="2743200" indent="0" algn="ctr" rtl="0" eaLnBrk="1" latinLnBrk="0" hangingPunct="1">
              <a:spcBef>
                <a:spcPts val="370"/>
              </a:spcBef>
              <a:buClr>
                <a:schemeClr val="accent2"/>
              </a:buClr>
              <a:buNone/>
              <a:defRPr kumimoji="0" sz="1800" kern="1200">
                <a:solidFill>
                  <a:schemeClr val="tx1"/>
                </a:solidFill>
                <a:latin typeface="+mn-lt"/>
                <a:ea typeface="+mn-ea"/>
                <a:cs typeface="+mn-cs"/>
              </a:defRPr>
            </a:lvl7pPr>
            <a:lvl8pPr marL="3200400" indent="0" algn="ctr" rtl="0" eaLnBrk="1" latinLnBrk="0" hangingPunct="1">
              <a:spcBef>
                <a:spcPts val="370"/>
              </a:spcBef>
              <a:buClr>
                <a:schemeClr val="accent1">
                  <a:tint val="60000"/>
                </a:schemeClr>
              </a:buClr>
              <a:buNone/>
              <a:defRPr kumimoji="0" sz="1800" kern="1200">
                <a:solidFill>
                  <a:schemeClr val="tx1"/>
                </a:solidFill>
                <a:latin typeface="+mn-lt"/>
                <a:ea typeface="+mn-ea"/>
                <a:cs typeface="+mn-cs"/>
              </a:defRPr>
            </a:lvl8pPr>
            <a:lvl9pPr marL="3657600" indent="0" algn="ctr" rtl="0" eaLnBrk="1" latinLnBrk="0" hangingPunct="1">
              <a:spcBef>
                <a:spcPts val="370"/>
              </a:spcBef>
              <a:buClr>
                <a:schemeClr val="accent2">
                  <a:tint val="60000"/>
                </a:schemeClr>
              </a:buClr>
              <a:buNone/>
              <a:defRPr kumimoji="0" sz="1800" kern="1200">
                <a:solidFill>
                  <a:schemeClr val="tx1"/>
                </a:solidFill>
                <a:latin typeface="+mn-lt"/>
                <a:ea typeface="+mn-ea"/>
                <a:cs typeface="+mn-cs"/>
              </a:defRPr>
            </a:lvl9pPr>
          </a:lstStyle>
          <a:p>
            <a:pPr algn="just"/>
            <a:r>
              <a:rPr lang="es-PY" sz="1400" dirty="0">
                <a:solidFill>
                  <a:srgbClr val="222222"/>
                </a:solidFill>
                <a:latin typeface="Arial" panose="020B0604020202020204" pitchFamily="34" charset="0"/>
              </a:rPr>
              <a:t>Se desea obtener una tabla con las depreciaciones acumuladas y los valores reales de cada año, de un automóvil comprado por 20.000 euros en el año 2005, durante los seis años siguientes suponiendo un valor de recuperación o rescate de 2.000. Realizar el análisis del problema, conociendo la fórmula de la depreciación anual constante D para cada año de vida útil. </a:t>
            </a:r>
          </a:p>
        </p:txBody>
      </p:sp>
      <p:pic>
        <p:nvPicPr>
          <p:cNvPr id="10" name="Imagen 9">
            <a:extLst>
              <a:ext uri="{FF2B5EF4-FFF2-40B4-BE49-F238E27FC236}">
                <a16:creationId xmlns:a16="http://schemas.microsoft.com/office/drawing/2014/main" id="{1C715A8B-7ACE-E24B-B400-A3854254DC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836" y="4376620"/>
            <a:ext cx="2268988" cy="1359147"/>
          </a:xfrm>
          <a:prstGeom prst="rect">
            <a:avLst/>
          </a:prstGeom>
        </p:spPr>
      </p:pic>
      <p:pic>
        <p:nvPicPr>
          <p:cNvPr id="12" name="Imagen 11">
            <a:extLst>
              <a:ext uri="{FF2B5EF4-FFF2-40B4-BE49-F238E27FC236}">
                <a16:creationId xmlns:a16="http://schemas.microsoft.com/office/drawing/2014/main" id="{1AFBDF3E-ECA1-8444-80AE-36A6B093A0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7186" y="4113437"/>
            <a:ext cx="5017261" cy="2494185"/>
          </a:xfrm>
          <a:prstGeom prst="rect">
            <a:avLst/>
          </a:prstGeom>
        </p:spPr>
      </p:pic>
      <p:sp>
        <p:nvSpPr>
          <p:cNvPr id="9" name="Rectángulo 8">
            <a:extLst>
              <a:ext uri="{FF2B5EF4-FFF2-40B4-BE49-F238E27FC236}">
                <a16:creationId xmlns:a16="http://schemas.microsoft.com/office/drawing/2014/main" id="{922CEB1F-0B41-AA4D-97AB-19FAFFCBFCA3}"/>
              </a:ext>
            </a:extLst>
          </p:cNvPr>
          <p:cNvSpPr/>
          <p:nvPr/>
        </p:nvSpPr>
        <p:spPr>
          <a:xfrm>
            <a:off x="553768" y="5735767"/>
            <a:ext cx="1945725" cy="892552"/>
          </a:xfrm>
          <a:prstGeom prst="rect">
            <a:avLst/>
          </a:prstGeom>
        </p:spPr>
        <p:txBody>
          <a:bodyPr wrap="none">
            <a:spAutoFit/>
          </a:bodyPr>
          <a:lstStyle/>
          <a:p>
            <a:r>
              <a:rPr lang="es-PY" sz="3200" b="1" dirty="0">
                <a:latin typeface="FrutigerLTStd"/>
              </a:rPr>
              <a:t>P</a:t>
            </a:r>
            <a:r>
              <a:rPr lang="es-PY" b="1" dirty="0">
                <a:latin typeface="FrutigerLTStd"/>
              </a:rPr>
              <a:t>ROBLEMA </a:t>
            </a:r>
            <a:r>
              <a:rPr lang="es-PY" sz="3200" b="1" dirty="0">
                <a:latin typeface="FrutigerLTStd"/>
              </a:rPr>
              <a:t>2.1</a:t>
            </a:r>
          </a:p>
          <a:p>
            <a:r>
              <a:rPr lang="es-PY" sz="2000" b="1" dirty="0">
                <a:latin typeface="FrutigerLTStd"/>
              </a:rPr>
              <a:t>Joyanes, 2003 </a:t>
            </a:r>
            <a:endParaRPr lang="es-PY" sz="2000" dirty="0"/>
          </a:p>
        </p:txBody>
      </p:sp>
    </p:spTree>
    <p:extLst>
      <p:ext uri="{BB962C8B-B14F-4D97-AF65-F5344CB8AC3E}">
        <p14:creationId xmlns:p14="http://schemas.microsoft.com/office/powerpoint/2010/main" val="824597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95536" y="260648"/>
            <a:ext cx="7772400" cy="562074"/>
          </a:xfrm>
        </p:spPr>
        <p:txBody>
          <a:bodyPr>
            <a:normAutofit fontScale="90000"/>
          </a:bodyPr>
          <a:lstStyle/>
          <a:p>
            <a:r>
              <a:rPr lang="es-PY" dirty="0"/>
              <a:t>Ejercicio 01</a:t>
            </a:r>
            <a:endParaRPr lang="es-ES" dirty="0"/>
          </a:p>
        </p:txBody>
      </p:sp>
      <p:sp>
        <p:nvSpPr>
          <p:cNvPr id="4" name="CuadroTexto 3">
            <a:extLst>
              <a:ext uri="{FF2B5EF4-FFF2-40B4-BE49-F238E27FC236}">
                <a16:creationId xmlns:a16="http://schemas.microsoft.com/office/drawing/2014/main" id="{7C60E526-3272-2841-9E5C-23A12798EE59}"/>
              </a:ext>
            </a:extLst>
          </p:cNvPr>
          <p:cNvSpPr txBox="1"/>
          <p:nvPr/>
        </p:nvSpPr>
        <p:spPr>
          <a:xfrm>
            <a:off x="6808307" y="2791448"/>
            <a:ext cx="1596912" cy="369332"/>
          </a:xfrm>
          <a:prstGeom prst="rect">
            <a:avLst/>
          </a:prstGeom>
          <a:noFill/>
        </p:spPr>
        <p:txBody>
          <a:bodyPr wrap="none" rtlCol="0">
            <a:spAutoFit/>
          </a:bodyPr>
          <a:lstStyle/>
          <a:p>
            <a:r>
              <a:rPr lang="es-PY" b="1" dirty="0">
                <a:solidFill>
                  <a:srgbClr val="FF0000"/>
                </a:solidFill>
              </a:rPr>
              <a:t>02 - Algoritmo</a:t>
            </a:r>
          </a:p>
        </p:txBody>
      </p:sp>
      <p:pic>
        <p:nvPicPr>
          <p:cNvPr id="12" name="Imagen 11">
            <a:extLst>
              <a:ext uri="{FF2B5EF4-FFF2-40B4-BE49-F238E27FC236}">
                <a16:creationId xmlns:a16="http://schemas.microsoft.com/office/drawing/2014/main" id="{E0EAE630-CEE3-7E4D-B0B7-7A8D65FD2938}"/>
              </a:ext>
            </a:extLst>
          </p:cNvPr>
          <p:cNvPicPr>
            <a:picLocks noChangeAspect="1"/>
          </p:cNvPicPr>
          <p:nvPr/>
        </p:nvPicPr>
        <p:blipFill>
          <a:blip r:embed="rId2"/>
          <a:stretch>
            <a:fillRect/>
          </a:stretch>
        </p:blipFill>
        <p:spPr>
          <a:xfrm>
            <a:off x="755576" y="2976114"/>
            <a:ext cx="3623920" cy="3623920"/>
          </a:xfrm>
          <a:prstGeom prst="rect">
            <a:avLst/>
          </a:prstGeom>
        </p:spPr>
      </p:pic>
      <p:sp>
        <p:nvSpPr>
          <p:cNvPr id="13" name="CuadroTexto 12">
            <a:extLst>
              <a:ext uri="{FF2B5EF4-FFF2-40B4-BE49-F238E27FC236}">
                <a16:creationId xmlns:a16="http://schemas.microsoft.com/office/drawing/2014/main" id="{DFEC2C58-3955-2E47-BDD8-FF4C6FADB263}"/>
              </a:ext>
            </a:extLst>
          </p:cNvPr>
          <p:cNvSpPr txBox="1"/>
          <p:nvPr/>
        </p:nvSpPr>
        <p:spPr>
          <a:xfrm>
            <a:off x="899592" y="2606782"/>
            <a:ext cx="2372765" cy="369332"/>
          </a:xfrm>
          <a:prstGeom prst="rect">
            <a:avLst/>
          </a:prstGeom>
          <a:noFill/>
        </p:spPr>
        <p:txBody>
          <a:bodyPr wrap="none" rtlCol="0">
            <a:spAutoFit/>
          </a:bodyPr>
          <a:lstStyle/>
          <a:p>
            <a:r>
              <a:rPr lang="es-PY" b="1" dirty="0">
                <a:solidFill>
                  <a:srgbClr val="FF0000"/>
                </a:solidFill>
              </a:rPr>
              <a:t>03 - Diagrama de Flujo</a:t>
            </a:r>
          </a:p>
        </p:txBody>
      </p:sp>
      <p:sp>
        <p:nvSpPr>
          <p:cNvPr id="22" name="CuadroTexto 21">
            <a:extLst>
              <a:ext uri="{FF2B5EF4-FFF2-40B4-BE49-F238E27FC236}">
                <a16:creationId xmlns:a16="http://schemas.microsoft.com/office/drawing/2014/main" id="{B8D962BB-5757-294C-AAD3-B60E09DF1926}"/>
              </a:ext>
            </a:extLst>
          </p:cNvPr>
          <p:cNvSpPr txBox="1"/>
          <p:nvPr/>
        </p:nvSpPr>
        <p:spPr>
          <a:xfrm>
            <a:off x="6732240" y="813981"/>
            <a:ext cx="1963999" cy="369332"/>
          </a:xfrm>
          <a:prstGeom prst="rect">
            <a:avLst/>
          </a:prstGeom>
          <a:noFill/>
        </p:spPr>
        <p:txBody>
          <a:bodyPr wrap="none" rtlCol="0">
            <a:spAutoFit/>
          </a:bodyPr>
          <a:lstStyle/>
          <a:p>
            <a:r>
              <a:rPr lang="es-PY" b="1" dirty="0">
                <a:solidFill>
                  <a:srgbClr val="FF0000"/>
                </a:solidFill>
              </a:rPr>
              <a:t>01 - Pseudocódigo</a:t>
            </a:r>
          </a:p>
        </p:txBody>
      </p:sp>
      <p:pic>
        <p:nvPicPr>
          <p:cNvPr id="28" name="Imagen 27">
            <a:extLst>
              <a:ext uri="{FF2B5EF4-FFF2-40B4-BE49-F238E27FC236}">
                <a16:creationId xmlns:a16="http://schemas.microsoft.com/office/drawing/2014/main" id="{560B9B54-638F-404F-B2D6-2E0C04834C51}"/>
              </a:ext>
            </a:extLst>
          </p:cNvPr>
          <p:cNvPicPr>
            <a:picLocks noChangeAspect="1"/>
          </p:cNvPicPr>
          <p:nvPr/>
        </p:nvPicPr>
        <p:blipFill>
          <a:blip r:embed="rId3"/>
          <a:stretch>
            <a:fillRect/>
          </a:stretch>
        </p:blipFill>
        <p:spPr>
          <a:xfrm>
            <a:off x="469431" y="958586"/>
            <a:ext cx="4483100" cy="1143000"/>
          </a:xfrm>
          <a:prstGeom prst="rect">
            <a:avLst/>
          </a:prstGeom>
        </p:spPr>
      </p:pic>
      <p:pic>
        <p:nvPicPr>
          <p:cNvPr id="30" name="Imagen 29">
            <a:extLst>
              <a:ext uri="{FF2B5EF4-FFF2-40B4-BE49-F238E27FC236}">
                <a16:creationId xmlns:a16="http://schemas.microsoft.com/office/drawing/2014/main" id="{EB7186A5-36D5-EC48-B08A-318F9FDD8F79}"/>
              </a:ext>
            </a:extLst>
          </p:cNvPr>
          <p:cNvPicPr>
            <a:picLocks noChangeAspect="1"/>
          </p:cNvPicPr>
          <p:nvPr/>
        </p:nvPicPr>
        <p:blipFill>
          <a:blip r:embed="rId4"/>
          <a:stretch>
            <a:fillRect/>
          </a:stretch>
        </p:blipFill>
        <p:spPr>
          <a:xfrm>
            <a:off x="5415514" y="1309211"/>
            <a:ext cx="3280725" cy="1418692"/>
          </a:xfrm>
          <a:prstGeom prst="rect">
            <a:avLst/>
          </a:prstGeom>
        </p:spPr>
      </p:pic>
      <p:pic>
        <p:nvPicPr>
          <p:cNvPr id="32" name="Imagen 31">
            <a:extLst>
              <a:ext uri="{FF2B5EF4-FFF2-40B4-BE49-F238E27FC236}">
                <a16:creationId xmlns:a16="http://schemas.microsoft.com/office/drawing/2014/main" id="{41432274-C793-AF42-A5A8-8BC5A5C289D2}"/>
              </a:ext>
            </a:extLst>
          </p:cNvPr>
          <p:cNvPicPr>
            <a:picLocks noChangeAspect="1"/>
          </p:cNvPicPr>
          <p:nvPr/>
        </p:nvPicPr>
        <p:blipFill>
          <a:blip r:embed="rId5"/>
          <a:stretch>
            <a:fillRect/>
          </a:stretch>
        </p:blipFill>
        <p:spPr>
          <a:xfrm>
            <a:off x="5447183" y="3284983"/>
            <a:ext cx="3249056" cy="292707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95536" y="260648"/>
            <a:ext cx="2808312" cy="562074"/>
          </a:xfrm>
        </p:spPr>
        <p:txBody>
          <a:bodyPr>
            <a:normAutofit fontScale="90000"/>
          </a:bodyPr>
          <a:lstStyle/>
          <a:p>
            <a:r>
              <a:rPr lang="es-PY" dirty="0"/>
              <a:t>Ejercicio 01</a:t>
            </a:r>
            <a:endParaRPr lang="es-ES" dirty="0"/>
          </a:p>
        </p:txBody>
      </p:sp>
      <p:sp>
        <p:nvSpPr>
          <p:cNvPr id="4" name="CuadroTexto 3">
            <a:extLst>
              <a:ext uri="{FF2B5EF4-FFF2-40B4-BE49-F238E27FC236}">
                <a16:creationId xmlns:a16="http://schemas.microsoft.com/office/drawing/2014/main" id="{7C60E526-3272-2841-9E5C-23A12798EE59}"/>
              </a:ext>
            </a:extLst>
          </p:cNvPr>
          <p:cNvSpPr txBox="1"/>
          <p:nvPr/>
        </p:nvSpPr>
        <p:spPr>
          <a:xfrm>
            <a:off x="181073" y="849575"/>
            <a:ext cx="574196" cy="369332"/>
          </a:xfrm>
          <a:prstGeom prst="rect">
            <a:avLst/>
          </a:prstGeom>
          <a:noFill/>
        </p:spPr>
        <p:txBody>
          <a:bodyPr wrap="none" rtlCol="0">
            <a:spAutoFit/>
          </a:bodyPr>
          <a:lstStyle/>
          <a:p>
            <a:r>
              <a:rPr lang="es-PY" b="1" dirty="0">
                <a:solidFill>
                  <a:srgbClr val="FF0000"/>
                </a:solidFill>
              </a:rPr>
              <a:t>Bug</a:t>
            </a:r>
          </a:p>
        </p:txBody>
      </p:sp>
      <p:sp>
        <p:nvSpPr>
          <p:cNvPr id="7" name="CuadroTexto 6">
            <a:extLst>
              <a:ext uri="{FF2B5EF4-FFF2-40B4-BE49-F238E27FC236}">
                <a16:creationId xmlns:a16="http://schemas.microsoft.com/office/drawing/2014/main" id="{7E6B3154-4843-7641-A1A4-9B58420B4CD5}"/>
              </a:ext>
            </a:extLst>
          </p:cNvPr>
          <p:cNvSpPr txBox="1"/>
          <p:nvPr/>
        </p:nvSpPr>
        <p:spPr>
          <a:xfrm>
            <a:off x="129035" y="4077937"/>
            <a:ext cx="2178802" cy="369332"/>
          </a:xfrm>
          <a:prstGeom prst="rect">
            <a:avLst/>
          </a:prstGeom>
          <a:noFill/>
        </p:spPr>
        <p:txBody>
          <a:bodyPr wrap="none" rtlCol="0">
            <a:spAutoFit/>
          </a:bodyPr>
          <a:lstStyle/>
          <a:p>
            <a:r>
              <a:rPr lang="es-PY" b="1" dirty="0">
                <a:solidFill>
                  <a:srgbClr val="FF0000"/>
                </a:solidFill>
              </a:rPr>
              <a:t>Prueba de Escritorio</a:t>
            </a:r>
          </a:p>
        </p:txBody>
      </p:sp>
      <p:pic>
        <p:nvPicPr>
          <p:cNvPr id="8" name="Imagen 7">
            <a:extLst>
              <a:ext uri="{FF2B5EF4-FFF2-40B4-BE49-F238E27FC236}">
                <a16:creationId xmlns:a16="http://schemas.microsoft.com/office/drawing/2014/main" id="{78841C13-F716-2A41-A2EB-D75E9D58B047}"/>
              </a:ext>
            </a:extLst>
          </p:cNvPr>
          <p:cNvPicPr>
            <a:picLocks noChangeAspect="1"/>
          </p:cNvPicPr>
          <p:nvPr/>
        </p:nvPicPr>
        <p:blipFill rotWithShape="1">
          <a:blip r:embed="rId2">
            <a:extLst>
              <a:ext uri="{28A0092B-C50C-407E-A947-70E740481C1C}">
                <a14:useLocalDpi xmlns:a14="http://schemas.microsoft.com/office/drawing/2010/main" val="0"/>
              </a:ext>
            </a:extLst>
          </a:blip>
          <a:srcRect t="50509"/>
          <a:stretch/>
        </p:blipFill>
        <p:spPr>
          <a:xfrm>
            <a:off x="149902" y="3244221"/>
            <a:ext cx="3439687" cy="846273"/>
          </a:xfrm>
          <a:prstGeom prst="rect">
            <a:avLst/>
          </a:prstGeom>
        </p:spPr>
      </p:pic>
      <p:sp>
        <p:nvSpPr>
          <p:cNvPr id="9" name="CuadroTexto 8">
            <a:extLst>
              <a:ext uri="{FF2B5EF4-FFF2-40B4-BE49-F238E27FC236}">
                <a16:creationId xmlns:a16="http://schemas.microsoft.com/office/drawing/2014/main" id="{B92D593A-1DCD-1645-A446-C460E0B8D334}"/>
              </a:ext>
            </a:extLst>
          </p:cNvPr>
          <p:cNvSpPr txBox="1"/>
          <p:nvPr/>
        </p:nvSpPr>
        <p:spPr>
          <a:xfrm>
            <a:off x="129035" y="2854199"/>
            <a:ext cx="1632178" cy="369332"/>
          </a:xfrm>
          <a:prstGeom prst="rect">
            <a:avLst/>
          </a:prstGeom>
          <a:noFill/>
        </p:spPr>
        <p:txBody>
          <a:bodyPr wrap="none" rtlCol="0">
            <a:spAutoFit/>
          </a:bodyPr>
          <a:lstStyle/>
          <a:p>
            <a:r>
              <a:rPr lang="es-PY" b="1" dirty="0">
                <a:solidFill>
                  <a:srgbClr val="FF0000"/>
                </a:solidFill>
              </a:rPr>
              <a:t>Salida Deseada</a:t>
            </a:r>
          </a:p>
        </p:txBody>
      </p:sp>
      <p:pic>
        <p:nvPicPr>
          <p:cNvPr id="5" name="Imagen 4">
            <a:extLst>
              <a:ext uri="{FF2B5EF4-FFF2-40B4-BE49-F238E27FC236}">
                <a16:creationId xmlns:a16="http://schemas.microsoft.com/office/drawing/2014/main" id="{AF98412A-0D29-7141-AA4E-2A647B2CF080}"/>
              </a:ext>
            </a:extLst>
          </p:cNvPr>
          <p:cNvPicPr>
            <a:picLocks noChangeAspect="1"/>
          </p:cNvPicPr>
          <p:nvPr/>
        </p:nvPicPr>
        <p:blipFill>
          <a:blip r:embed="rId3"/>
          <a:stretch>
            <a:fillRect/>
          </a:stretch>
        </p:blipFill>
        <p:spPr>
          <a:xfrm>
            <a:off x="149902" y="4447269"/>
            <a:ext cx="5257800" cy="1524000"/>
          </a:xfrm>
          <a:prstGeom prst="rect">
            <a:avLst/>
          </a:prstGeom>
        </p:spPr>
      </p:pic>
      <p:sp>
        <p:nvSpPr>
          <p:cNvPr id="10" name="Rectángulo 9">
            <a:extLst>
              <a:ext uri="{FF2B5EF4-FFF2-40B4-BE49-F238E27FC236}">
                <a16:creationId xmlns:a16="http://schemas.microsoft.com/office/drawing/2014/main" id="{DADE4B66-D355-4845-B10E-B793CC8DE17D}"/>
              </a:ext>
            </a:extLst>
          </p:cNvPr>
          <p:cNvSpPr/>
          <p:nvPr/>
        </p:nvSpPr>
        <p:spPr>
          <a:xfrm>
            <a:off x="149902" y="1229252"/>
            <a:ext cx="4779321" cy="1169551"/>
          </a:xfrm>
          <a:prstGeom prst="rect">
            <a:avLst/>
          </a:prstGeom>
        </p:spPr>
        <p:txBody>
          <a:bodyPr wrap="square">
            <a:spAutoFit/>
          </a:bodyPr>
          <a:lstStyle/>
          <a:p>
            <a:pPr algn="just"/>
            <a:r>
              <a:rPr lang="es-PY" sz="1400" dirty="0"/>
              <a:t>En 1947, ingenieros que trabajaban en el Mark II informaron que el ordenador sufrió un fallo en un relé electromagnético. Cuando se investigó ese relé, se encontró una polilla (bug) que provocó que el relé quedase abierto. Los ingenieros pegaron el insecto con cinta adhesiva en la bitácora con el comentario «First actual case of </a:t>
            </a:r>
            <a:r>
              <a:rPr lang="es-PY" sz="1400" b="1" dirty="0">
                <a:solidFill>
                  <a:srgbClr val="FF0000"/>
                </a:solidFill>
              </a:rPr>
              <a:t>bug</a:t>
            </a:r>
            <a:r>
              <a:rPr lang="es-PY" sz="1400" dirty="0"/>
              <a:t> being found»</a:t>
            </a:r>
          </a:p>
        </p:txBody>
      </p:sp>
      <p:pic>
        <p:nvPicPr>
          <p:cNvPr id="15" name="Imagen 14">
            <a:extLst>
              <a:ext uri="{FF2B5EF4-FFF2-40B4-BE49-F238E27FC236}">
                <a16:creationId xmlns:a16="http://schemas.microsoft.com/office/drawing/2014/main" id="{9AD5A464-5CC3-154D-AD8E-0A378BD6C2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2120" y="1075043"/>
            <a:ext cx="3099865" cy="2438002"/>
          </a:xfrm>
          <a:prstGeom prst="rect">
            <a:avLst/>
          </a:prstGeom>
        </p:spPr>
      </p:pic>
      <p:pic>
        <p:nvPicPr>
          <p:cNvPr id="21" name="Imagen 20">
            <a:extLst>
              <a:ext uri="{FF2B5EF4-FFF2-40B4-BE49-F238E27FC236}">
                <a16:creationId xmlns:a16="http://schemas.microsoft.com/office/drawing/2014/main" id="{DE039324-9AF9-AF44-B08E-19474BB3EB76}"/>
              </a:ext>
            </a:extLst>
          </p:cNvPr>
          <p:cNvPicPr>
            <a:picLocks noChangeAspect="1"/>
          </p:cNvPicPr>
          <p:nvPr/>
        </p:nvPicPr>
        <p:blipFill>
          <a:blip r:embed="rId5"/>
          <a:stretch>
            <a:fillRect/>
          </a:stretch>
        </p:blipFill>
        <p:spPr>
          <a:xfrm>
            <a:off x="5932585" y="3835709"/>
            <a:ext cx="2819400" cy="2565400"/>
          </a:xfrm>
          <a:prstGeom prst="rect">
            <a:avLst/>
          </a:prstGeom>
        </p:spPr>
      </p:pic>
    </p:spTree>
    <p:extLst>
      <p:ext uri="{BB962C8B-B14F-4D97-AF65-F5344CB8AC3E}">
        <p14:creationId xmlns:p14="http://schemas.microsoft.com/office/powerpoint/2010/main" val="757690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51520" y="235742"/>
            <a:ext cx="2808312" cy="562074"/>
          </a:xfrm>
        </p:spPr>
        <p:txBody>
          <a:bodyPr>
            <a:normAutofit fontScale="90000"/>
          </a:bodyPr>
          <a:lstStyle/>
          <a:p>
            <a:r>
              <a:rPr lang="es-PY" dirty="0"/>
              <a:t>Conceptos</a:t>
            </a:r>
            <a:endParaRPr lang="es-ES" dirty="0"/>
          </a:p>
        </p:txBody>
      </p:sp>
      <p:sp>
        <p:nvSpPr>
          <p:cNvPr id="4" name="CuadroTexto 3">
            <a:extLst>
              <a:ext uri="{FF2B5EF4-FFF2-40B4-BE49-F238E27FC236}">
                <a16:creationId xmlns:a16="http://schemas.microsoft.com/office/drawing/2014/main" id="{7C60E526-3272-2841-9E5C-23A12798EE59}"/>
              </a:ext>
            </a:extLst>
          </p:cNvPr>
          <p:cNvSpPr txBox="1"/>
          <p:nvPr/>
        </p:nvSpPr>
        <p:spPr>
          <a:xfrm>
            <a:off x="181073" y="849575"/>
            <a:ext cx="2505622" cy="369332"/>
          </a:xfrm>
          <a:prstGeom prst="rect">
            <a:avLst/>
          </a:prstGeom>
          <a:noFill/>
        </p:spPr>
        <p:txBody>
          <a:bodyPr wrap="none" rtlCol="0">
            <a:spAutoFit/>
          </a:bodyPr>
          <a:lstStyle/>
          <a:p>
            <a:r>
              <a:rPr lang="es-PY" b="1" dirty="0">
                <a:solidFill>
                  <a:srgbClr val="FF0000"/>
                </a:solidFill>
              </a:rPr>
              <a:t>Bug – Error de software</a:t>
            </a:r>
          </a:p>
        </p:txBody>
      </p:sp>
      <p:sp>
        <p:nvSpPr>
          <p:cNvPr id="7" name="CuadroTexto 6">
            <a:extLst>
              <a:ext uri="{FF2B5EF4-FFF2-40B4-BE49-F238E27FC236}">
                <a16:creationId xmlns:a16="http://schemas.microsoft.com/office/drawing/2014/main" id="{7E6B3154-4843-7641-A1A4-9B58420B4CD5}"/>
              </a:ext>
            </a:extLst>
          </p:cNvPr>
          <p:cNvSpPr txBox="1"/>
          <p:nvPr/>
        </p:nvSpPr>
        <p:spPr>
          <a:xfrm>
            <a:off x="149901" y="3465119"/>
            <a:ext cx="2457724" cy="369332"/>
          </a:xfrm>
          <a:prstGeom prst="rect">
            <a:avLst/>
          </a:prstGeom>
          <a:noFill/>
        </p:spPr>
        <p:txBody>
          <a:bodyPr wrap="none" rtlCol="0">
            <a:spAutoFit/>
          </a:bodyPr>
          <a:lstStyle/>
          <a:p>
            <a:r>
              <a:rPr lang="es-PY" b="1" dirty="0">
                <a:solidFill>
                  <a:srgbClr val="FF0000"/>
                </a:solidFill>
              </a:rPr>
              <a:t>Versionado de software</a:t>
            </a:r>
          </a:p>
        </p:txBody>
      </p:sp>
      <p:sp>
        <p:nvSpPr>
          <p:cNvPr id="10" name="Rectángulo 9">
            <a:extLst>
              <a:ext uri="{FF2B5EF4-FFF2-40B4-BE49-F238E27FC236}">
                <a16:creationId xmlns:a16="http://schemas.microsoft.com/office/drawing/2014/main" id="{DADE4B66-D355-4845-B10E-B793CC8DE17D}"/>
              </a:ext>
            </a:extLst>
          </p:cNvPr>
          <p:cNvSpPr/>
          <p:nvPr/>
        </p:nvSpPr>
        <p:spPr>
          <a:xfrm>
            <a:off x="149901" y="1939260"/>
            <a:ext cx="4779321" cy="1169551"/>
          </a:xfrm>
          <a:prstGeom prst="rect">
            <a:avLst/>
          </a:prstGeom>
        </p:spPr>
        <p:txBody>
          <a:bodyPr wrap="square">
            <a:spAutoFit/>
          </a:bodyPr>
          <a:lstStyle/>
          <a:p>
            <a:pPr algn="just"/>
            <a:r>
              <a:rPr lang="es-PY" sz="1400" dirty="0"/>
              <a:t>En 1947, ingenieros que trabajaban en el Mark II informaron que el ordenador sufrió un fallo en un relé electromagnético. Cuando se investigó ese relé, se encontró una polilla (bug) que provocó que el relé quedase abierto. Los ingenieros pegaron el insecto con cinta adhesiva en la bitácora con el comentario «First actual case of </a:t>
            </a:r>
            <a:r>
              <a:rPr lang="es-PY" sz="1400" b="1" dirty="0">
                <a:solidFill>
                  <a:srgbClr val="FF0000"/>
                </a:solidFill>
              </a:rPr>
              <a:t>bug</a:t>
            </a:r>
            <a:r>
              <a:rPr lang="es-PY" sz="1400" dirty="0"/>
              <a:t> being found»</a:t>
            </a:r>
          </a:p>
        </p:txBody>
      </p:sp>
      <p:pic>
        <p:nvPicPr>
          <p:cNvPr id="15" name="Imagen 14">
            <a:extLst>
              <a:ext uri="{FF2B5EF4-FFF2-40B4-BE49-F238E27FC236}">
                <a16:creationId xmlns:a16="http://schemas.microsoft.com/office/drawing/2014/main" id="{9AD5A464-5CC3-154D-AD8E-0A378BD6C2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2208" y="340478"/>
            <a:ext cx="3099865" cy="2438002"/>
          </a:xfrm>
          <a:prstGeom prst="rect">
            <a:avLst/>
          </a:prstGeom>
        </p:spPr>
      </p:pic>
      <p:sp>
        <p:nvSpPr>
          <p:cNvPr id="3" name="Rectángulo 2">
            <a:extLst>
              <a:ext uri="{FF2B5EF4-FFF2-40B4-BE49-F238E27FC236}">
                <a16:creationId xmlns:a16="http://schemas.microsoft.com/office/drawing/2014/main" id="{5977BD73-81F5-F845-82FC-0D63B963910E}"/>
              </a:ext>
            </a:extLst>
          </p:cNvPr>
          <p:cNvSpPr/>
          <p:nvPr/>
        </p:nvSpPr>
        <p:spPr>
          <a:xfrm>
            <a:off x="395536" y="3041477"/>
            <a:ext cx="4475584" cy="369332"/>
          </a:xfrm>
          <a:prstGeom prst="rect">
            <a:avLst/>
          </a:prstGeom>
        </p:spPr>
        <p:txBody>
          <a:bodyPr wrap="none">
            <a:spAutoFit/>
          </a:bodyPr>
          <a:lstStyle/>
          <a:p>
            <a:r>
              <a:rPr lang="es-PY" dirty="0">
                <a:hlinkClick r:id="rId3"/>
              </a:rPr>
              <a:t>https://es.wikipedia.org/wiki/Error_de_software</a:t>
            </a:r>
            <a:endParaRPr lang="es-PY" dirty="0"/>
          </a:p>
        </p:txBody>
      </p:sp>
      <p:sp>
        <p:nvSpPr>
          <p:cNvPr id="6" name="Rectángulo 5">
            <a:extLst>
              <a:ext uri="{FF2B5EF4-FFF2-40B4-BE49-F238E27FC236}">
                <a16:creationId xmlns:a16="http://schemas.microsoft.com/office/drawing/2014/main" id="{E74FC186-7BAD-6745-8655-4B524E83C351}"/>
              </a:ext>
            </a:extLst>
          </p:cNvPr>
          <p:cNvSpPr/>
          <p:nvPr/>
        </p:nvSpPr>
        <p:spPr>
          <a:xfrm>
            <a:off x="129034" y="1193213"/>
            <a:ext cx="4875014" cy="738664"/>
          </a:xfrm>
          <a:prstGeom prst="rect">
            <a:avLst/>
          </a:prstGeom>
        </p:spPr>
        <p:txBody>
          <a:bodyPr wrap="square">
            <a:spAutoFit/>
          </a:bodyPr>
          <a:lstStyle/>
          <a:p>
            <a:pPr algn="just"/>
            <a:r>
              <a:rPr lang="es-PY" sz="1400" dirty="0"/>
              <a:t>Un </a:t>
            </a:r>
            <a:r>
              <a:rPr lang="es-PY" sz="1400" i="1" dirty="0">
                <a:solidFill>
                  <a:srgbClr val="FF0000"/>
                </a:solidFill>
              </a:rPr>
              <a:t>error de software</a:t>
            </a:r>
            <a:r>
              <a:rPr lang="es-PY" sz="1400" dirty="0"/>
              <a:t>, error o simplemente fallo (también conocido por el inglés bug) es un problema en un programa de computador o sistema de software que desencadena un resultado indeseado.</a:t>
            </a:r>
          </a:p>
        </p:txBody>
      </p:sp>
      <p:sp>
        <p:nvSpPr>
          <p:cNvPr id="11" name="Rectángulo 10">
            <a:extLst>
              <a:ext uri="{FF2B5EF4-FFF2-40B4-BE49-F238E27FC236}">
                <a16:creationId xmlns:a16="http://schemas.microsoft.com/office/drawing/2014/main" id="{C8CD0B35-F4BD-E54A-9A82-B8294A5AC4D7}"/>
              </a:ext>
            </a:extLst>
          </p:cNvPr>
          <p:cNvSpPr/>
          <p:nvPr/>
        </p:nvSpPr>
        <p:spPr>
          <a:xfrm>
            <a:off x="161960" y="3767117"/>
            <a:ext cx="4572000" cy="523220"/>
          </a:xfrm>
          <a:prstGeom prst="rect">
            <a:avLst/>
          </a:prstGeom>
        </p:spPr>
        <p:txBody>
          <a:bodyPr>
            <a:spAutoFit/>
          </a:bodyPr>
          <a:lstStyle/>
          <a:p>
            <a:r>
              <a:rPr lang="es-PY" sz="1400" dirty="0"/>
              <a:t>Es el proceso de asignación de un nombre, código o número único, a un software para indicar su nivel de desarrollo.</a:t>
            </a:r>
          </a:p>
        </p:txBody>
      </p:sp>
      <p:pic>
        <p:nvPicPr>
          <p:cNvPr id="14" name="Imagen 13">
            <a:extLst>
              <a:ext uri="{FF2B5EF4-FFF2-40B4-BE49-F238E27FC236}">
                <a16:creationId xmlns:a16="http://schemas.microsoft.com/office/drawing/2014/main" id="{2AC45A0B-A9BD-0840-8BAA-6F7169F5ADF4}"/>
              </a:ext>
            </a:extLst>
          </p:cNvPr>
          <p:cNvPicPr>
            <a:picLocks noChangeAspect="1"/>
          </p:cNvPicPr>
          <p:nvPr/>
        </p:nvPicPr>
        <p:blipFill>
          <a:blip r:embed="rId4"/>
          <a:stretch>
            <a:fillRect/>
          </a:stretch>
        </p:blipFill>
        <p:spPr>
          <a:xfrm>
            <a:off x="4885003" y="3012997"/>
            <a:ext cx="1961152" cy="904244"/>
          </a:xfrm>
          <a:prstGeom prst="rect">
            <a:avLst/>
          </a:prstGeom>
        </p:spPr>
      </p:pic>
      <p:pic>
        <p:nvPicPr>
          <p:cNvPr id="16" name="Imagen 15">
            <a:extLst>
              <a:ext uri="{FF2B5EF4-FFF2-40B4-BE49-F238E27FC236}">
                <a16:creationId xmlns:a16="http://schemas.microsoft.com/office/drawing/2014/main" id="{61B38A42-0DE4-7842-B6D0-541E40521007}"/>
              </a:ext>
            </a:extLst>
          </p:cNvPr>
          <p:cNvPicPr>
            <a:picLocks noChangeAspect="1"/>
          </p:cNvPicPr>
          <p:nvPr/>
        </p:nvPicPr>
        <p:blipFill>
          <a:blip r:embed="rId5"/>
          <a:stretch>
            <a:fillRect/>
          </a:stretch>
        </p:blipFill>
        <p:spPr>
          <a:xfrm>
            <a:off x="6925889" y="2924944"/>
            <a:ext cx="1656184" cy="3500572"/>
          </a:xfrm>
          <a:prstGeom prst="rect">
            <a:avLst/>
          </a:prstGeom>
        </p:spPr>
      </p:pic>
      <p:sp>
        <p:nvSpPr>
          <p:cNvPr id="17" name="Rectángulo 16">
            <a:extLst>
              <a:ext uri="{FF2B5EF4-FFF2-40B4-BE49-F238E27FC236}">
                <a16:creationId xmlns:a16="http://schemas.microsoft.com/office/drawing/2014/main" id="{8A8E7A38-70C2-CE4E-AF72-B94CCE7D9E1A}"/>
              </a:ext>
            </a:extLst>
          </p:cNvPr>
          <p:cNvSpPr/>
          <p:nvPr/>
        </p:nvSpPr>
        <p:spPr>
          <a:xfrm>
            <a:off x="129034" y="4211028"/>
            <a:ext cx="5445077" cy="369332"/>
          </a:xfrm>
          <a:prstGeom prst="rect">
            <a:avLst/>
          </a:prstGeom>
        </p:spPr>
        <p:txBody>
          <a:bodyPr wrap="square">
            <a:spAutoFit/>
          </a:bodyPr>
          <a:lstStyle/>
          <a:p>
            <a:r>
              <a:rPr lang="es-PY" dirty="0">
                <a:hlinkClick r:id="rId6"/>
              </a:rPr>
              <a:t>https://en.wikipedia.org/wiki/Software_release_life_cycle</a:t>
            </a:r>
            <a:endParaRPr lang="es-PY" dirty="0"/>
          </a:p>
        </p:txBody>
      </p:sp>
      <p:sp>
        <p:nvSpPr>
          <p:cNvPr id="21" name="CuadroTexto 20">
            <a:extLst>
              <a:ext uri="{FF2B5EF4-FFF2-40B4-BE49-F238E27FC236}">
                <a16:creationId xmlns:a16="http://schemas.microsoft.com/office/drawing/2014/main" id="{71991839-8048-3C40-B9DC-539266E1705D}"/>
              </a:ext>
            </a:extLst>
          </p:cNvPr>
          <p:cNvSpPr txBox="1"/>
          <p:nvPr/>
        </p:nvSpPr>
        <p:spPr>
          <a:xfrm>
            <a:off x="149901" y="4659279"/>
            <a:ext cx="2185791" cy="369332"/>
          </a:xfrm>
          <a:prstGeom prst="rect">
            <a:avLst/>
          </a:prstGeom>
          <a:noFill/>
        </p:spPr>
        <p:txBody>
          <a:bodyPr wrap="none" rtlCol="0">
            <a:spAutoFit/>
          </a:bodyPr>
          <a:lstStyle/>
          <a:p>
            <a:r>
              <a:rPr lang="es-PY" b="1" dirty="0">
                <a:solidFill>
                  <a:srgbClr val="FF0000"/>
                </a:solidFill>
              </a:rPr>
              <a:t>Prueba de escritorio</a:t>
            </a:r>
          </a:p>
        </p:txBody>
      </p:sp>
      <p:sp>
        <p:nvSpPr>
          <p:cNvPr id="18" name="Rectángulo 17">
            <a:extLst>
              <a:ext uri="{FF2B5EF4-FFF2-40B4-BE49-F238E27FC236}">
                <a16:creationId xmlns:a16="http://schemas.microsoft.com/office/drawing/2014/main" id="{CD645995-4275-9F47-A599-EF56F7B1A2D3}"/>
              </a:ext>
            </a:extLst>
          </p:cNvPr>
          <p:cNvSpPr/>
          <p:nvPr/>
        </p:nvSpPr>
        <p:spPr>
          <a:xfrm>
            <a:off x="161960" y="5019458"/>
            <a:ext cx="6763929" cy="1600438"/>
          </a:xfrm>
          <a:prstGeom prst="rect">
            <a:avLst/>
          </a:prstGeom>
        </p:spPr>
        <p:txBody>
          <a:bodyPr wrap="square">
            <a:spAutoFit/>
          </a:bodyPr>
          <a:lstStyle/>
          <a:p>
            <a:r>
              <a:rPr lang="es-PY" sz="1400" dirty="0"/>
              <a:t>Consiste en  dar valores a las variables que hemos definido y que siguen  el flujo del programa para comprobar  si al final el resultado es el acertado. </a:t>
            </a:r>
          </a:p>
          <a:p>
            <a:endParaRPr lang="es-PY" sz="1400" dirty="0"/>
          </a:p>
          <a:p>
            <a:r>
              <a:rPr lang="es-PY" sz="1400" dirty="0"/>
              <a:t>Procedimiento: </a:t>
            </a:r>
          </a:p>
          <a:p>
            <a:pPr marL="285750" indent="-285750">
              <a:buFont typeface="Arial" panose="020B0604020202020204" pitchFamily="34" charset="0"/>
              <a:buChar char="•"/>
            </a:pPr>
            <a:r>
              <a:rPr lang="es-PY" sz="1400" dirty="0"/>
              <a:t>Con datos de prueba, se seguirán cada uno de los pasos propuestos en el algoritmo de resolución. </a:t>
            </a:r>
          </a:p>
          <a:p>
            <a:pPr marL="285750" indent="-285750">
              <a:buFont typeface="Arial" panose="020B0604020202020204" pitchFamily="34" charset="0"/>
              <a:buChar char="•"/>
            </a:pPr>
            <a:r>
              <a:rPr lang="es-PY" sz="1400" dirty="0"/>
              <a:t>Si la prueba de escritorio genera resultados óptimos, quiere decir que el algoritmo posee una lógica adecuada, en caso contrario el algoritmo tendrá que ser corregido. </a:t>
            </a:r>
          </a:p>
        </p:txBody>
      </p:sp>
    </p:spTree>
    <p:extLst>
      <p:ext uri="{BB962C8B-B14F-4D97-AF65-F5344CB8AC3E}">
        <p14:creationId xmlns:p14="http://schemas.microsoft.com/office/powerpoint/2010/main" val="1216465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95536" y="260648"/>
            <a:ext cx="2808312" cy="562074"/>
          </a:xfrm>
        </p:spPr>
        <p:txBody>
          <a:bodyPr>
            <a:normAutofit fontScale="90000"/>
          </a:bodyPr>
          <a:lstStyle/>
          <a:p>
            <a:r>
              <a:rPr lang="es-PY" dirty="0"/>
              <a:t>Ejercicio 01</a:t>
            </a:r>
            <a:endParaRPr lang="es-ES" dirty="0"/>
          </a:p>
        </p:txBody>
      </p:sp>
      <p:sp>
        <p:nvSpPr>
          <p:cNvPr id="4" name="CuadroTexto 3">
            <a:extLst>
              <a:ext uri="{FF2B5EF4-FFF2-40B4-BE49-F238E27FC236}">
                <a16:creationId xmlns:a16="http://schemas.microsoft.com/office/drawing/2014/main" id="{7C60E526-3272-2841-9E5C-23A12798EE59}"/>
              </a:ext>
            </a:extLst>
          </p:cNvPr>
          <p:cNvSpPr txBox="1"/>
          <p:nvPr/>
        </p:nvSpPr>
        <p:spPr>
          <a:xfrm>
            <a:off x="181073" y="849575"/>
            <a:ext cx="4775666" cy="369332"/>
          </a:xfrm>
          <a:prstGeom prst="rect">
            <a:avLst/>
          </a:prstGeom>
          <a:noFill/>
        </p:spPr>
        <p:txBody>
          <a:bodyPr wrap="none" rtlCol="0">
            <a:spAutoFit/>
          </a:bodyPr>
          <a:lstStyle/>
          <a:p>
            <a:r>
              <a:rPr lang="es-PY" b="1" dirty="0">
                <a:solidFill>
                  <a:srgbClr val="FF0000"/>
                </a:solidFill>
              </a:rPr>
              <a:t>Prueba de escritorio del Algoritmo primero_01</a:t>
            </a:r>
          </a:p>
        </p:txBody>
      </p:sp>
      <p:pic>
        <p:nvPicPr>
          <p:cNvPr id="3" name="Imagen 2">
            <a:extLst>
              <a:ext uri="{FF2B5EF4-FFF2-40B4-BE49-F238E27FC236}">
                <a16:creationId xmlns:a16="http://schemas.microsoft.com/office/drawing/2014/main" id="{5444CA1E-6E16-574B-B4CD-B03D6D1D94D6}"/>
              </a:ext>
            </a:extLst>
          </p:cNvPr>
          <p:cNvPicPr>
            <a:picLocks noChangeAspect="1"/>
          </p:cNvPicPr>
          <p:nvPr/>
        </p:nvPicPr>
        <p:blipFill>
          <a:blip r:embed="rId2"/>
          <a:stretch>
            <a:fillRect/>
          </a:stretch>
        </p:blipFill>
        <p:spPr>
          <a:xfrm>
            <a:off x="251520" y="1245760"/>
            <a:ext cx="8565766" cy="3168352"/>
          </a:xfrm>
          <a:prstGeom prst="rect">
            <a:avLst/>
          </a:prstGeom>
        </p:spPr>
      </p:pic>
      <p:pic>
        <p:nvPicPr>
          <p:cNvPr id="12" name="Imagen 11">
            <a:extLst>
              <a:ext uri="{FF2B5EF4-FFF2-40B4-BE49-F238E27FC236}">
                <a16:creationId xmlns:a16="http://schemas.microsoft.com/office/drawing/2014/main" id="{7D62DE8F-5F99-7045-B29B-78C1D59F7C94}"/>
              </a:ext>
            </a:extLst>
          </p:cNvPr>
          <p:cNvPicPr>
            <a:picLocks noChangeAspect="1"/>
          </p:cNvPicPr>
          <p:nvPr/>
        </p:nvPicPr>
        <p:blipFill rotWithShape="1">
          <a:blip r:embed="rId3">
            <a:extLst>
              <a:ext uri="{28A0092B-C50C-407E-A947-70E740481C1C}">
                <a14:useLocalDpi xmlns:a14="http://schemas.microsoft.com/office/drawing/2010/main" val="0"/>
              </a:ext>
            </a:extLst>
          </a:blip>
          <a:srcRect t="50509"/>
          <a:stretch/>
        </p:blipFill>
        <p:spPr>
          <a:xfrm>
            <a:off x="4458679" y="4581128"/>
            <a:ext cx="4392488" cy="1080693"/>
          </a:xfrm>
          <a:prstGeom prst="rect">
            <a:avLst/>
          </a:prstGeom>
        </p:spPr>
      </p:pic>
      <p:pic>
        <p:nvPicPr>
          <p:cNvPr id="13" name="Imagen 12">
            <a:extLst>
              <a:ext uri="{FF2B5EF4-FFF2-40B4-BE49-F238E27FC236}">
                <a16:creationId xmlns:a16="http://schemas.microsoft.com/office/drawing/2014/main" id="{38ED5507-0FCA-3D4F-91D6-F739B340F676}"/>
              </a:ext>
            </a:extLst>
          </p:cNvPr>
          <p:cNvPicPr>
            <a:picLocks noChangeAspect="1"/>
          </p:cNvPicPr>
          <p:nvPr/>
        </p:nvPicPr>
        <p:blipFill>
          <a:blip r:embed="rId4"/>
          <a:stretch>
            <a:fillRect/>
          </a:stretch>
        </p:blipFill>
        <p:spPr>
          <a:xfrm>
            <a:off x="827584" y="4653136"/>
            <a:ext cx="2736304" cy="697641"/>
          </a:xfrm>
          <a:prstGeom prst="rect">
            <a:avLst/>
          </a:prstGeom>
        </p:spPr>
      </p:pic>
    </p:spTree>
    <p:extLst>
      <p:ext uri="{BB962C8B-B14F-4D97-AF65-F5344CB8AC3E}">
        <p14:creationId xmlns:p14="http://schemas.microsoft.com/office/powerpoint/2010/main" val="2069072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95536" y="260648"/>
            <a:ext cx="7772400" cy="562074"/>
          </a:xfrm>
        </p:spPr>
        <p:txBody>
          <a:bodyPr>
            <a:normAutofit fontScale="90000"/>
          </a:bodyPr>
          <a:lstStyle/>
          <a:p>
            <a:r>
              <a:rPr lang="es-PY" dirty="0"/>
              <a:t>Ejercicio 01</a:t>
            </a:r>
            <a:endParaRPr lang="es-ES" dirty="0"/>
          </a:p>
        </p:txBody>
      </p:sp>
      <p:pic>
        <p:nvPicPr>
          <p:cNvPr id="5" name="Imagen 4">
            <a:extLst>
              <a:ext uri="{FF2B5EF4-FFF2-40B4-BE49-F238E27FC236}">
                <a16:creationId xmlns:a16="http://schemas.microsoft.com/office/drawing/2014/main" id="{3CFF2DE3-98AD-9244-9DFE-33D2CF493C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28" y="980728"/>
            <a:ext cx="4626026" cy="5479510"/>
          </a:xfrm>
          <a:prstGeom prst="rect">
            <a:avLst/>
          </a:prstGeom>
        </p:spPr>
      </p:pic>
      <p:pic>
        <p:nvPicPr>
          <p:cNvPr id="8" name="Imagen 7">
            <a:extLst>
              <a:ext uri="{FF2B5EF4-FFF2-40B4-BE49-F238E27FC236}">
                <a16:creationId xmlns:a16="http://schemas.microsoft.com/office/drawing/2014/main" id="{096E9E16-9DD6-5E4F-B6D9-1021C7391C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0072" y="980728"/>
            <a:ext cx="3458616" cy="1228059"/>
          </a:xfrm>
          <a:prstGeom prst="rect">
            <a:avLst/>
          </a:prstGeom>
        </p:spPr>
      </p:pic>
      <p:pic>
        <p:nvPicPr>
          <p:cNvPr id="10" name="Imagen 9">
            <a:extLst>
              <a:ext uri="{FF2B5EF4-FFF2-40B4-BE49-F238E27FC236}">
                <a16:creationId xmlns:a16="http://schemas.microsoft.com/office/drawing/2014/main" id="{681CA9C7-86F3-CA45-8ECC-34B1C4C03A7D}"/>
              </a:ext>
            </a:extLst>
          </p:cNvPr>
          <p:cNvPicPr>
            <a:picLocks noChangeAspect="1"/>
          </p:cNvPicPr>
          <p:nvPr/>
        </p:nvPicPr>
        <p:blipFill rotWithShape="1">
          <a:blip r:embed="rId4">
            <a:extLst>
              <a:ext uri="{28A0092B-C50C-407E-A947-70E740481C1C}">
                <a14:useLocalDpi xmlns:a14="http://schemas.microsoft.com/office/drawing/2010/main" val="0"/>
              </a:ext>
            </a:extLst>
          </a:blip>
          <a:srcRect t="50509"/>
          <a:stretch/>
        </p:blipFill>
        <p:spPr>
          <a:xfrm>
            <a:off x="5046976" y="2708920"/>
            <a:ext cx="3845504" cy="946117"/>
          </a:xfrm>
          <a:prstGeom prst="rect">
            <a:avLst/>
          </a:prstGeom>
        </p:spPr>
      </p:pic>
    </p:spTree>
    <p:extLst>
      <p:ext uri="{BB962C8B-B14F-4D97-AF65-F5344CB8AC3E}">
        <p14:creationId xmlns:p14="http://schemas.microsoft.com/office/powerpoint/2010/main" val="946378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457200" y="1928809"/>
            <a:ext cx="8229600" cy="689046"/>
          </a:xfrm>
        </p:spPr>
        <p:txBody>
          <a:bodyPr>
            <a:normAutofit fontScale="90000"/>
          </a:bodyPr>
          <a:lstStyle/>
          <a:p>
            <a:r>
              <a:rPr lang="es-PY" dirty="0"/>
              <a:t>Ejercicio 02</a:t>
            </a:r>
            <a:endParaRPr lang="es-ES" dirty="0"/>
          </a:p>
        </p:txBody>
      </p:sp>
      <p:pic>
        <p:nvPicPr>
          <p:cNvPr id="5" name="Picture 2" descr="http://www.ucap.edu.py/templates/ja_university/themes/blue/images/logo.png"/>
          <p:cNvPicPr>
            <a:picLocks noChangeAspect="1" noChangeArrowheads="1"/>
          </p:cNvPicPr>
          <p:nvPr/>
        </p:nvPicPr>
        <p:blipFill>
          <a:blip r:embed="rId2" cstate="print"/>
          <a:srcRect/>
          <a:stretch>
            <a:fillRect/>
          </a:stretch>
        </p:blipFill>
        <p:spPr bwMode="auto">
          <a:xfrm>
            <a:off x="3929058" y="285728"/>
            <a:ext cx="3600450" cy="1152526"/>
          </a:xfrm>
          <a:prstGeom prst="rect">
            <a:avLst/>
          </a:prstGeom>
          <a:noFill/>
        </p:spPr>
      </p:pic>
      <p:sp>
        <p:nvSpPr>
          <p:cNvPr id="9" name="Rectángulo 8">
            <a:extLst>
              <a:ext uri="{FF2B5EF4-FFF2-40B4-BE49-F238E27FC236}">
                <a16:creationId xmlns:a16="http://schemas.microsoft.com/office/drawing/2014/main" id="{922CEB1F-0B41-AA4D-97AB-19FAFFCBFCA3}"/>
              </a:ext>
            </a:extLst>
          </p:cNvPr>
          <p:cNvSpPr/>
          <p:nvPr/>
        </p:nvSpPr>
        <p:spPr>
          <a:xfrm>
            <a:off x="553768" y="5735767"/>
            <a:ext cx="2149948" cy="892552"/>
          </a:xfrm>
          <a:prstGeom prst="rect">
            <a:avLst/>
          </a:prstGeom>
        </p:spPr>
        <p:txBody>
          <a:bodyPr wrap="none">
            <a:spAutoFit/>
          </a:bodyPr>
          <a:lstStyle/>
          <a:p>
            <a:r>
              <a:rPr lang="es-PY" sz="3200" b="1" dirty="0">
                <a:latin typeface="FrutigerLTStd"/>
              </a:rPr>
              <a:t>Ejemplo</a:t>
            </a:r>
            <a:r>
              <a:rPr lang="es-PY" b="1" dirty="0">
                <a:latin typeface="FrutigerLTStd"/>
              </a:rPr>
              <a:t> </a:t>
            </a:r>
            <a:r>
              <a:rPr lang="es-PY" sz="3200" b="1" dirty="0">
                <a:latin typeface="FrutigerLTStd"/>
              </a:rPr>
              <a:t>2.1</a:t>
            </a:r>
          </a:p>
          <a:p>
            <a:r>
              <a:rPr lang="es-PY" sz="2000" b="1" dirty="0">
                <a:latin typeface="FrutigerLTStd"/>
              </a:rPr>
              <a:t>Joyanes, 2003 </a:t>
            </a:r>
            <a:endParaRPr lang="es-PY" sz="2000" dirty="0"/>
          </a:p>
        </p:txBody>
      </p:sp>
      <p:sp>
        <p:nvSpPr>
          <p:cNvPr id="3" name="Rectángulo 2">
            <a:extLst>
              <a:ext uri="{FF2B5EF4-FFF2-40B4-BE49-F238E27FC236}">
                <a16:creationId xmlns:a16="http://schemas.microsoft.com/office/drawing/2014/main" id="{03C34DFA-DDDA-E341-943E-B11C5DC02D09}"/>
              </a:ext>
            </a:extLst>
          </p:cNvPr>
          <p:cNvSpPr/>
          <p:nvPr/>
        </p:nvSpPr>
        <p:spPr>
          <a:xfrm>
            <a:off x="323528" y="3284984"/>
            <a:ext cx="6840760" cy="523220"/>
          </a:xfrm>
          <a:prstGeom prst="rect">
            <a:avLst/>
          </a:prstGeom>
        </p:spPr>
        <p:txBody>
          <a:bodyPr wrap="square">
            <a:spAutoFit/>
          </a:bodyPr>
          <a:lstStyle/>
          <a:p>
            <a:r>
              <a:rPr lang="es-PY" sz="1400" dirty="0">
                <a:solidFill>
                  <a:srgbClr val="222222"/>
                </a:solidFill>
                <a:latin typeface="Arial" panose="020B0604020202020204" pitchFamily="34" charset="0"/>
              </a:rPr>
              <a:t>Calcular la paga neta de un trabajador conociendo el número de horas trabajadas, la tarifa horaria y la tasa de impuestos. </a:t>
            </a:r>
          </a:p>
        </p:txBody>
      </p:sp>
      <p:pic>
        <p:nvPicPr>
          <p:cNvPr id="11" name="Imagen 10">
            <a:extLst>
              <a:ext uri="{FF2B5EF4-FFF2-40B4-BE49-F238E27FC236}">
                <a16:creationId xmlns:a16="http://schemas.microsoft.com/office/drawing/2014/main" id="{837F03B5-8550-7C4C-A2D4-F79E9157EF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474" y="3861048"/>
            <a:ext cx="5530056" cy="1458716"/>
          </a:xfrm>
          <a:prstGeom prst="rect">
            <a:avLst/>
          </a:prstGeom>
        </p:spPr>
      </p:pic>
    </p:spTree>
    <p:extLst>
      <p:ext uri="{BB962C8B-B14F-4D97-AF65-F5344CB8AC3E}">
        <p14:creationId xmlns:p14="http://schemas.microsoft.com/office/powerpoint/2010/main" val="6452702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dad">
  <a:themeElements>
    <a:clrScheme name="Equida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dad">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dad">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3565</TotalTime>
  <Words>500</Words>
  <Application>Microsoft Macintosh PowerPoint</Application>
  <PresentationFormat>Presentación en pantalla (4:3)</PresentationFormat>
  <Paragraphs>46</Paragraphs>
  <Slides>8</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8</vt:i4>
      </vt:variant>
    </vt:vector>
  </HeadingPairs>
  <TitlesOfParts>
    <vt:vector size="15" baseType="lpstr">
      <vt:lpstr>Arial</vt:lpstr>
      <vt:lpstr>Calibri</vt:lpstr>
      <vt:lpstr>Franklin Gothic Book</vt:lpstr>
      <vt:lpstr>FrutigerLTStd</vt:lpstr>
      <vt:lpstr>Perpetua</vt:lpstr>
      <vt:lpstr>Wingdings 2</vt:lpstr>
      <vt:lpstr>Equidad</vt:lpstr>
      <vt:lpstr>Introducción a la programación Ejercitario</vt:lpstr>
      <vt:lpstr>Ejercicio 01</vt:lpstr>
      <vt:lpstr>Ejercicio 01</vt:lpstr>
      <vt:lpstr>Ejercicio 01</vt:lpstr>
      <vt:lpstr>Conceptos</vt:lpstr>
      <vt:lpstr>Ejercicio 01</vt:lpstr>
      <vt:lpstr>Ejercicio 01</vt:lpstr>
      <vt:lpstr>Ejercicio 02</vt:lpstr>
    </vt:vector>
  </TitlesOfParts>
  <Manager/>
  <Company/>
  <LinksUpToDate>false</LinksUpToDate>
  <SharedDoc>false</SharedDoc>
  <HyperlinkBase/>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Álgebra Lineal - Programa de Estudio</dc:title>
  <dc:subject/>
  <dc:creator>Ariel Guerrero</dc:creator>
  <cp:keywords/>
  <dc:description>1. Presentación del docente
2. Carga horaria
3. Método evacuativo
4. Programa de estudio
5. Bibliografía</dc:description>
  <cp:lastModifiedBy>Ariel Guerrero</cp:lastModifiedBy>
  <cp:revision>71</cp:revision>
  <cp:lastPrinted>2018-01-22T12:10:10Z</cp:lastPrinted>
  <dcterms:created xsi:type="dcterms:W3CDTF">2015-03-02T13:24:06Z</dcterms:created>
  <dcterms:modified xsi:type="dcterms:W3CDTF">2018-10-08T12:09:47Z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Elaborado por">
    <vt:lpwstr>Ariel Guerrero</vt:lpwstr>
  </property>
  <property fmtid="{D5CDD505-2E9C-101B-9397-08002B2CF9AE}" pid="3" name="Fecha de finalización">
    <vt:filetime>2018-01-09T03:00:00Z</vt:filetime>
  </property>
</Properties>
</file>

<file path=docProps/thumbnail.jpeg>
</file>